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0"/>
  </p:notesMasterIdLst>
  <p:sldIdLst>
    <p:sldId id="256" r:id="rId2"/>
    <p:sldId id="281" r:id="rId3"/>
    <p:sldId id="296" r:id="rId4"/>
    <p:sldId id="275" r:id="rId5"/>
    <p:sldId id="283" r:id="rId6"/>
    <p:sldId id="297" r:id="rId7"/>
    <p:sldId id="304" r:id="rId8"/>
    <p:sldId id="282" r:id="rId9"/>
    <p:sldId id="284" r:id="rId10"/>
    <p:sldId id="287" r:id="rId11"/>
    <p:sldId id="300" r:id="rId12"/>
    <p:sldId id="301" r:id="rId13"/>
    <p:sldId id="293" r:id="rId14"/>
    <p:sldId id="295" r:id="rId15"/>
    <p:sldId id="298" r:id="rId16"/>
    <p:sldId id="299" r:id="rId17"/>
    <p:sldId id="285" r:id="rId18"/>
    <p:sldId id="29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1" autoAdjust="0"/>
    <p:restoredTop sz="94636" autoAdjust="0"/>
  </p:normalViewPr>
  <p:slideViewPr>
    <p:cSldViewPr snapToGrid="0">
      <p:cViewPr varScale="1">
        <p:scale>
          <a:sx n="106" d="100"/>
          <a:sy n="106" d="100"/>
        </p:scale>
        <p:origin x="138" y="90"/>
      </p:cViewPr>
      <p:guideLst/>
    </p:cSldViewPr>
  </p:slideViewPr>
  <p:outlineViewPr>
    <p:cViewPr>
      <p:scale>
        <a:sx n="33" d="100"/>
        <a:sy n="33" d="100"/>
      </p:scale>
      <p:origin x="0" y="-6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44A72-FA3C-41FC-BF3E-A024BBA759C8}" type="datetimeFigureOut">
              <a:rPr lang="ru-RU" smtClean="0"/>
              <a:t>02.04.2026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519A8-79BD-4CD7-985D-A6B3F9EDD9B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7620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519A8-79BD-4CD7-985D-A6B3F9EDD9BF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5267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519A8-79BD-4CD7-985D-A6B3F9EDD9BF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4394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519A8-79BD-4CD7-985D-A6B3F9EDD9BF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4545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519A8-79BD-4CD7-985D-A6B3F9EDD9BF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5098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519A8-79BD-4CD7-985D-A6B3F9EDD9BF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767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519A8-79BD-4CD7-985D-A6B3F9EDD9BF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0659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519A8-79BD-4CD7-985D-A6B3F9EDD9BF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24750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519A8-79BD-4CD7-985D-A6B3F9EDD9BF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50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519A8-79BD-4CD7-985D-A6B3F9EDD9BF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852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4519A8-79BD-4CD7-985D-A6B3F9EDD9BF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282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50DA7-5746-4A49-BE4F-32514817C271}" type="datetimeFigureOut">
              <a:rPr lang="ru-RU" smtClean="0"/>
              <a:t>02.04.2026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F761-C52F-4931-975D-41101EF223A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3927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50DA7-5746-4A49-BE4F-32514817C271}" type="datetimeFigureOut">
              <a:rPr lang="ru-RU" smtClean="0"/>
              <a:t>02.04.2026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F761-C52F-4931-975D-41101EF223A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6076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50DA7-5746-4A49-BE4F-32514817C271}" type="datetimeFigureOut">
              <a:rPr lang="ru-RU" smtClean="0"/>
              <a:t>02.04.2026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F761-C52F-4931-975D-41101EF223A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2851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50DA7-5746-4A49-BE4F-32514817C271}" type="datetimeFigureOut">
              <a:rPr lang="ru-RU" smtClean="0"/>
              <a:t>02.04.2026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F761-C52F-4931-975D-41101EF223A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6870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50DA7-5746-4A49-BE4F-32514817C271}" type="datetimeFigureOut">
              <a:rPr lang="ru-RU" smtClean="0"/>
              <a:t>02.04.2026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F761-C52F-4931-975D-41101EF223A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042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50DA7-5746-4A49-BE4F-32514817C271}" type="datetimeFigureOut">
              <a:rPr lang="ru-RU" smtClean="0"/>
              <a:t>02.04.2026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F761-C52F-4931-975D-41101EF223A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4525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50DA7-5746-4A49-BE4F-32514817C271}" type="datetimeFigureOut">
              <a:rPr lang="ru-RU" smtClean="0"/>
              <a:t>02.04.2026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F761-C52F-4931-975D-41101EF223A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4272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50DA7-5746-4A49-BE4F-32514817C271}" type="datetimeFigureOut">
              <a:rPr lang="ru-RU" smtClean="0"/>
              <a:t>02.04.2026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F761-C52F-4931-975D-41101EF223A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383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50DA7-5746-4A49-BE4F-32514817C271}" type="datetimeFigureOut">
              <a:rPr lang="ru-RU" smtClean="0"/>
              <a:t>02.04.2026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F761-C52F-4931-975D-41101EF223A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9147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50DA7-5746-4A49-BE4F-32514817C271}" type="datetimeFigureOut">
              <a:rPr lang="ru-RU" smtClean="0"/>
              <a:t>02.04.2026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F761-C52F-4931-975D-41101EF223A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2698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50DA7-5746-4A49-BE4F-32514817C271}" type="datetimeFigureOut">
              <a:rPr lang="ru-RU" smtClean="0"/>
              <a:t>02.04.2026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F761-C52F-4931-975D-41101EF223A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7886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50DA7-5746-4A49-BE4F-32514817C271}" type="datetimeFigureOut">
              <a:rPr lang="ru-RU" smtClean="0"/>
              <a:t>02.04.2026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3F761-C52F-4931-975D-41101EF223A9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791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3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microsoft.com/office/2007/relationships/hdphoto" Target="../media/hdphoto1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67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11" Type="http://schemas.microsoft.com/office/2007/relationships/hdphoto" Target="../media/hdphoto19.wdp"/><Relationship Id="rId5" Type="http://schemas.openxmlformats.org/officeDocument/2006/relationships/image" Target="../media/image68.png"/><Relationship Id="rId10" Type="http://schemas.openxmlformats.org/officeDocument/2006/relationships/image" Target="../media/image71.png"/><Relationship Id="rId4" Type="http://schemas.microsoft.com/office/2007/relationships/hdphoto" Target="../media/hdphoto16.wdp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image" Target="../media/image72.jpeg"/><Relationship Id="rId7" Type="http://schemas.openxmlformats.org/officeDocument/2006/relationships/image" Target="../media/image76.png"/><Relationship Id="rId2" Type="http://schemas.openxmlformats.org/officeDocument/2006/relationships/hyperlink" Target="http://www.sofiaru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hyperlink" Target="mailto:moris.69@mail.ru" TargetMode="External"/><Relationship Id="rId7" Type="http://schemas.openxmlformats.org/officeDocument/2006/relationships/hyperlink" Target="https://vk.com/morozko_school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.me/l_morozko" TargetMode="External"/><Relationship Id="rId5" Type="http://schemas.openxmlformats.org/officeDocument/2006/relationships/hyperlink" Target="http://www.l-morozko.ru/" TargetMode="External"/><Relationship Id="rId4" Type="http://schemas.openxmlformats.org/officeDocument/2006/relationships/hyperlink" Target="https://noumorozko.mskobr.ru/" TargetMode="External"/><Relationship Id="rId9" Type="http://schemas.openxmlformats.org/officeDocument/2006/relationships/image" Target="../media/image8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34.png"/><Relationship Id="rId10" Type="http://schemas.microsoft.com/office/2007/relationships/hdphoto" Target="../media/hdphoto8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microsoft.com/office/2007/relationships/hdphoto" Target="../media/hdphoto10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microsoft.com/office/2007/relationships/hdphoto" Target="../media/hdphoto12.wdp"/><Relationship Id="rId5" Type="http://schemas.microsoft.com/office/2007/relationships/hdphoto" Target="../media/hdphoto9.wdp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15B5AB9-A4B9-4AEB-909A-BB4ECEDE6929}"/>
              </a:ext>
            </a:extLst>
          </p:cNvPr>
          <p:cNvPicPr/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263" b="31818"/>
          <a:stretch/>
        </p:blipFill>
        <p:spPr bwMode="auto">
          <a:xfrm>
            <a:off x="0" y="0"/>
            <a:ext cx="12192000" cy="19025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99CAA4C-11B2-4A06-88DE-3BDB92848988}"/>
              </a:ext>
            </a:extLst>
          </p:cNvPr>
          <p:cNvSpPr txBox="1"/>
          <p:nvPr/>
        </p:nvSpPr>
        <p:spPr>
          <a:xfrm>
            <a:off x="1935085" y="2736068"/>
            <a:ext cx="83218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 ПОЖАЛОВАТЬ В ШКОЛУ «МОРОЗКО</a:t>
            </a:r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»!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B5A38CC8-CB57-4F8F-A823-7068905C2507}"/>
              </a:ext>
            </a:extLst>
          </p:cNvPr>
          <p:cNvSpPr/>
          <p:nvPr/>
        </p:nvSpPr>
        <p:spPr>
          <a:xfrm>
            <a:off x="985587" y="3320843"/>
            <a:ext cx="1022082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Пространство</a:t>
            </a:r>
            <a:r>
              <a:rPr lang="ru-RU" sz="2800" b="1" dirty="0">
                <a:solidFill>
                  <a:srgbClr val="002060"/>
                </a:solidFill>
              </a:rPr>
              <a:t>, </a:t>
            </a:r>
            <a:r>
              <a:rPr lang="ru-RU" sz="2800" b="1" dirty="0" smtClean="0">
                <a:solidFill>
                  <a:srgbClr val="002060"/>
                </a:solidFill>
              </a:rPr>
              <a:t>где </a:t>
            </a:r>
            <a:r>
              <a:rPr lang="ru-RU" sz="2800" b="1" dirty="0">
                <a:solidFill>
                  <a:srgbClr val="002060"/>
                </a:solidFill>
              </a:rPr>
              <a:t>раскрываются таланты, развивается личность и формируется успех каждого!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608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7268" y="5911913"/>
            <a:ext cx="12192000" cy="9460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390BA88-012E-401F-AC9D-DDBEF0F5CC44}"/>
              </a:ext>
            </a:extLst>
          </p:cNvPr>
          <p:cNvSpPr/>
          <p:nvPr/>
        </p:nvSpPr>
        <p:spPr>
          <a:xfrm>
            <a:off x="-14536" y="2780648"/>
            <a:ext cx="1220653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sz="2000" b="1" dirty="0" smtClean="0">
                <a:solidFill>
                  <a:srgbClr val="002060"/>
                </a:solidFill>
              </a:rPr>
              <a:t>Участие в </a:t>
            </a:r>
            <a:r>
              <a:rPr lang="ru-RU" sz="2000" b="1" dirty="0">
                <a:solidFill>
                  <a:srgbClr val="002060"/>
                </a:solidFill>
              </a:rPr>
              <a:t>грантовых </a:t>
            </a:r>
            <a:r>
              <a:rPr lang="ru-RU" sz="2000" b="1" dirty="0" smtClean="0">
                <a:solidFill>
                  <a:srgbClr val="002060"/>
                </a:solidFill>
              </a:rPr>
              <a:t>конкурсах </a:t>
            </a:r>
            <a:r>
              <a:rPr lang="ru-RU" sz="2000" dirty="0" smtClean="0">
                <a:solidFill>
                  <a:srgbClr val="002060"/>
                </a:solidFill>
              </a:rPr>
              <a:t>– </a:t>
            </a:r>
            <a:r>
              <a:rPr lang="ru-RU" dirty="0" smtClean="0">
                <a:solidFill>
                  <a:srgbClr val="002060"/>
                </a:solidFill>
              </a:rPr>
              <a:t>стратегический приоритет школы: дает возможность интегрировать в учебный процесс инновационные технологии и современные педагогические методики. Начиная с 2018 года, школа «Морозко» – неоднократный победитель конкурсов Гранта Мэра Москвы.</a:t>
            </a:r>
          </a:p>
          <a:p>
            <a:pPr marL="457200" indent="-457200">
              <a:buAutoNum type="arabicPeriod"/>
            </a:pPr>
            <a:endParaRPr lang="ru-RU" dirty="0" smtClean="0">
              <a:solidFill>
                <a:srgbClr val="002060"/>
              </a:solidFill>
            </a:endParaRPr>
          </a:p>
          <a:p>
            <a:pPr marL="457200" indent="-457200">
              <a:buAutoNum type="arabicPeriod" startAt="2"/>
            </a:pPr>
            <a:r>
              <a:rPr lang="ru-RU" sz="2000" b="1" dirty="0" smtClean="0">
                <a:solidFill>
                  <a:srgbClr val="002060"/>
                </a:solidFill>
              </a:rPr>
              <a:t>Учащиеся школы систематически участвуют в олимпиадах, конкурсах, фестивалях различного уровня </a:t>
            </a:r>
            <a:r>
              <a:rPr lang="ru-RU" sz="2000" dirty="0" smtClean="0">
                <a:solidFill>
                  <a:srgbClr val="002060"/>
                </a:solidFill>
              </a:rPr>
              <a:t>– </a:t>
            </a:r>
            <a:r>
              <a:rPr lang="ru-RU" dirty="0" smtClean="0">
                <a:solidFill>
                  <a:srgbClr val="002060"/>
                </a:solidFill>
              </a:rPr>
              <a:t>от муниципального до всероссийского и международного, где демонстрируют стабильно высокие результаты , что является объективным показателем эффективности образовательной деятельности учреждения</a:t>
            </a:r>
            <a:r>
              <a:rPr lang="ru-RU" dirty="0">
                <a:solidFill>
                  <a:srgbClr val="002060"/>
                </a:solidFill>
              </a:rPr>
              <a:t>:</a:t>
            </a:r>
            <a:r>
              <a:rPr lang="ru-RU" dirty="0" smtClean="0">
                <a:solidFill>
                  <a:srgbClr val="002060"/>
                </a:solidFill>
              </a:rPr>
              <a:t> высокого уровня подготовки обучающихся, грамотной организации внеурочной и проектной деятельности, создания мотивирующей среды для самореализации обучающихся, профессионализма и эффективной работы педагогического коллектива по развитию интеллектуального и творческого потенциала школьников.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7865" y="-6740"/>
            <a:ext cx="2224135" cy="1478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606" b="-1"/>
          <a:stretch/>
        </p:blipFill>
        <p:spPr>
          <a:xfrm>
            <a:off x="7766218" y="0"/>
            <a:ext cx="2099062" cy="14775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8163" y="0"/>
            <a:ext cx="2994691" cy="148508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28496" cy="148508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39" y="0"/>
            <a:ext cx="2228195" cy="148618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50908635-2B19-40B7-9307-1049A58581C9}"/>
              </a:ext>
            </a:extLst>
          </p:cNvPr>
          <p:cNvSpPr/>
          <p:nvPr/>
        </p:nvSpPr>
        <p:spPr>
          <a:xfrm>
            <a:off x="0" y="1586702"/>
            <a:ext cx="1220653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Инновационная деятельность.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Школа — территория инноваций и </a:t>
            </a:r>
            <a:r>
              <a:rPr lang="ru-RU" sz="2000" b="1" dirty="0" smtClean="0">
                <a:solidFill>
                  <a:srgbClr val="002060"/>
                </a:solidFill>
              </a:rPr>
              <a:t>развития</a:t>
            </a:r>
            <a:endParaRPr lang="ru-RU" sz="2000" b="1" dirty="0">
              <a:solidFill>
                <a:srgbClr val="002060"/>
              </a:solidFill>
            </a:endParaRP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Мы всегда на шаг впереди: 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50908635-2B19-40B7-9307-1049A58581C9}"/>
              </a:ext>
            </a:extLst>
          </p:cNvPr>
          <p:cNvSpPr/>
          <p:nvPr/>
        </p:nvSpPr>
        <p:spPr>
          <a:xfrm>
            <a:off x="7268" y="6061790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 smtClean="0">
                <a:solidFill>
                  <a:srgbClr val="002060"/>
                </a:solidFill>
              </a:rPr>
              <a:t>Исследования</a:t>
            </a:r>
            <a:r>
              <a:rPr lang="ru-RU" b="1" i="1" dirty="0">
                <a:solidFill>
                  <a:srgbClr val="002060"/>
                </a:solidFill>
              </a:rPr>
              <a:t>, олимпиады, конкурсы – школьная жизнь в действии! Это не просто мероприятия, а важные ступени на пути интеллектуального и личностного роста каждого ученика.</a:t>
            </a:r>
          </a:p>
        </p:txBody>
      </p:sp>
    </p:spTree>
    <p:extLst>
      <p:ext uri="{BB962C8B-B14F-4D97-AF65-F5344CB8AC3E}">
        <p14:creationId xmlns:p14="http://schemas.microsoft.com/office/powerpoint/2010/main" val="264824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7268" y="5913831"/>
            <a:ext cx="12192000" cy="9460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390BA88-012E-401F-AC9D-DDBEF0F5CC44}"/>
              </a:ext>
            </a:extLst>
          </p:cNvPr>
          <p:cNvSpPr/>
          <p:nvPr/>
        </p:nvSpPr>
        <p:spPr>
          <a:xfrm>
            <a:off x="29072" y="2576406"/>
            <a:ext cx="12162928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Школа «Морозко» на протяжении многих лет сотрудничает с партнерскими организациями,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которые предлагают </a:t>
            </a:r>
            <a:r>
              <a:rPr lang="ru-RU" sz="2000" b="1" dirty="0">
                <a:solidFill>
                  <a:srgbClr val="002060"/>
                </a:solidFill>
              </a:rPr>
              <a:t>инновационные решения и продукцию для обустройства пространств, 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игр </a:t>
            </a:r>
            <a:r>
              <a:rPr lang="ru-RU" sz="2000" b="1" dirty="0">
                <a:solidFill>
                  <a:srgbClr val="002060"/>
                </a:solidFill>
              </a:rPr>
              <a:t>и </a:t>
            </a:r>
            <a:r>
              <a:rPr lang="ru-RU" sz="2000" b="1" dirty="0" smtClean="0">
                <a:solidFill>
                  <a:srgbClr val="002060"/>
                </a:solidFill>
              </a:rPr>
              <a:t>интеллектуального </a:t>
            </a:r>
            <a:r>
              <a:rPr lang="ru-RU" sz="2000" b="1" dirty="0">
                <a:solidFill>
                  <a:srgbClr val="002060"/>
                </a:solidFill>
              </a:rPr>
              <a:t>развития детей</a:t>
            </a:r>
            <a:r>
              <a:rPr lang="ru-RU" sz="2000" b="1" dirty="0" smtClean="0">
                <a:solidFill>
                  <a:srgbClr val="002060"/>
                </a:solidFill>
              </a:rPr>
              <a:t>: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ru-RU" b="1" dirty="0">
                <a:solidFill>
                  <a:srgbClr val="002060"/>
                </a:solidFill>
              </a:rPr>
              <a:t>ООО»НАУЧНЫЕ РАЗВЛЕЧЕНИЯ» </a:t>
            </a:r>
            <a:r>
              <a:rPr lang="ru-RU" dirty="0">
                <a:solidFill>
                  <a:srgbClr val="002060"/>
                </a:solidFill>
              </a:rPr>
              <a:t>— </a:t>
            </a:r>
            <a:r>
              <a:rPr lang="ru-RU" b="1" dirty="0" smtClean="0">
                <a:solidFill>
                  <a:srgbClr val="002060"/>
                </a:solidFill>
              </a:rPr>
              <a:t>цифровые </a:t>
            </a:r>
            <a:r>
              <a:rPr lang="ru-RU" b="1" dirty="0">
                <a:solidFill>
                  <a:srgbClr val="002060"/>
                </a:solidFill>
              </a:rPr>
              <a:t>лаборатории, микроскопы, программируемые роботы, цифровые студии для создания мультфильмов, робототехнические конструкторы, экспериментальные уголки</a:t>
            </a:r>
            <a:r>
              <a:rPr lang="ru-RU" b="1" dirty="0" smtClean="0">
                <a:solidFill>
                  <a:srgbClr val="002060"/>
                </a:solidFill>
              </a:rPr>
              <a:t>;</a:t>
            </a:r>
            <a:endParaRPr lang="ru-RU" b="1" dirty="0">
              <a:solidFill>
                <a:srgbClr val="002060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ru-RU" b="1" dirty="0" smtClean="0">
                <a:solidFill>
                  <a:srgbClr val="002060"/>
                </a:solidFill>
              </a:rPr>
              <a:t>Компания «СВЕТОЧ</a:t>
            </a:r>
            <a:r>
              <a:rPr lang="ru-RU" b="1" dirty="0">
                <a:solidFill>
                  <a:srgbClr val="002060"/>
                </a:solidFill>
              </a:rPr>
              <a:t>» — конструктор «ЭКОПРИЗ», оборудование для логопедии;</a:t>
            </a:r>
          </a:p>
          <a:p>
            <a:pPr marL="457200" indent="-457200">
              <a:buFontTx/>
              <a:buAutoNum type="arabicPeriod"/>
            </a:pPr>
            <a:r>
              <a:rPr lang="ru-RU" b="1" dirty="0" smtClean="0">
                <a:solidFill>
                  <a:srgbClr val="002060"/>
                </a:solidFill>
              </a:rPr>
              <a:t>Игры, головоломки, развивающие игры известного </a:t>
            </a:r>
            <a:r>
              <a:rPr lang="ru-RU" b="1" dirty="0">
                <a:solidFill>
                  <a:srgbClr val="002060"/>
                </a:solidFill>
              </a:rPr>
              <a:t>российского </a:t>
            </a:r>
            <a:r>
              <a:rPr lang="ru-RU" b="1" dirty="0" smtClean="0">
                <a:solidFill>
                  <a:srgbClr val="002060"/>
                </a:solidFill>
              </a:rPr>
              <a:t>ученого, изобретателя В.И. Красноухова</a:t>
            </a:r>
            <a:r>
              <a:rPr lang="ru-RU" b="1" dirty="0">
                <a:solidFill>
                  <a:srgbClr val="002060"/>
                </a:solidFill>
              </a:rPr>
              <a:t>;</a:t>
            </a:r>
          </a:p>
          <a:p>
            <a:pPr marL="457200" indent="-457200">
              <a:buFontTx/>
              <a:buAutoNum type="arabicPeriod"/>
            </a:pPr>
            <a:r>
              <a:rPr lang="ru-RU" b="1" dirty="0" smtClean="0">
                <a:solidFill>
                  <a:srgbClr val="002060"/>
                </a:solidFill>
              </a:rPr>
              <a:t>Многофункциональные игры </a:t>
            </a:r>
            <a:r>
              <a:rPr lang="ru-RU" b="1" dirty="0">
                <a:solidFill>
                  <a:srgbClr val="002060"/>
                </a:solidFill>
              </a:rPr>
              <a:t>инженерного направления </a:t>
            </a:r>
            <a:r>
              <a:rPr lang="ru-RU" b="1" dirty="0" smtClean="0">
                <a:solidFill>
                  <a:srgbClr val="002060"/>
                </a:solidFill>
              </a:rPr>
              <a:t>изобретателя, инженера В.А. Кайе;</a:t>
            </a:r>
            <a:endParaRPr lang="ru-RU" b="1" dirty="0">
              <a:solidFill>
                <a:srgbClr val="002060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ru-RU" b="1" dirty="0">
                <a:solidFill>
                  <a:srgbClr val="002060"/>
                </a:solidFill>
              </a:rPr>
              <a:t>Развивающие настольные </a:t>
            </a:r>
            <a:r>
              <a:rPr lang="ru-RU" b="1" dirty="0" smtClean="0">
                <a:solidFill>
                  <a:srgbClr val="002060"/>
                </a:solidFill>
              </a:rPr>
              <a:t>игры автора и разработчика Татьяны Барчан.</a:t>
            </a:r>
          </a:p>
          <a:p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50908635-2B19-40B7-9307-1049A58581C9}"/>
              </a:ext>
            </a:extLst>
          </p:cNvPr>
          <p:cNvSpPr/>
          <p:nvPr/>
        </p:nvSpPr>
        <p:spPr>
          <a:xfrm>
            <a:off x="-21804" y="1608860"/>
            <a:ext cx="12206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Взаимодействие с ведущими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оссийскими изобретателями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производителями игрового оборудования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886" y="0"/>
            <a:ext cx="2344235" cy="156282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631" y="-3878"/>
            <a:ext cx="2349116" cy="156607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407" y="0"/>
            <a:ext cx="2344234" cy="1562823"/>
          </a:xfrm>
          <a:prstGeom prst="rect">
            <a:avLst/>
          </a:prstGeom>
        </p:spPr>
      </p:pic>
      <p:pic>
        <p:nvPicPr>
          <p:cNvPr id="1026" name="Picture 2" descr="https://noumorozko.mskobr.ru/attach_files/gallery/intellektualnaya-igra-umniki-i-umnitsyi_2086/medium/attachment6-1768409712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90268" cy="156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noumorozko.mskobr.ru/attach_files/gallery/mir-golovolomok_913/medium/1664976333953-166551542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110" y="-3878"/>
            <a:ext cx="2088934" cy="156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50908635-2B19-40B7-9307-1049A58581C9}"/>
              </a:ext>
            </a:extLst>
          </p:cNvPr>
          <p:cNvSpPr/>
          <p:nvPr/>
        </p:nvSpPr>
        <p:spPr>
          <a:xfrm>
            <a:off x="-7268" y="5913832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solidFill>
                  <a:srgbClr val="002060"/>
                </a:solidFill>
              </a:rPr>
              <a:t>Такое партнерство </a:t>
            </a:r>
            <a:r>
              <a:rPr lang="ru-RU" b="1" i="1" dirty="0" smtClean="0">
                <a:solidFill>
                  <a:srgbClr val="002060"/>
                </a:solidFill>
              </a:rPr>
              <a:t>позволяет </a:t>
            </a:r>
            <a:r>
              <a:rPr lang="ru-RU" b="1" i="1" dirty="0">
                <a:solidFill>
                  <a:srgbClr val="002060"/>
                </a:solidFill>
              </a:rPr>
              <a:t>создавать </a:t>
            </a:r>
            <a:r>
              <a:rPr lang="ru-RU" b="1" i="1" dirty="0" smtClean="0">
                <a:solidFill>
                  <a:srgbClr val="002060"/>
                </a:solidFill>
              </a:rPr>
              <a:t>в </a:t>
            </a:r>
            <a:r>
              <a:rPr lang="ru-RU" b="1" i="1" dirty="0">
                <a:solidFill>
                  <a:srgbClr val="002060"/>
                </a:solidFill>
              </a:rPr>
              <a:t>детском саду и школе современную, </a:t>
            </a:r>
            <a:endParaRPr lang="ru-RU" b="1" i="1" dirty="0" smtClean="0">
              <a:solidFill>
                <a:srgbClr val="002060"/>
              </a:solidFill>
            </a:endParaRPr>
          </a:p>
          <a:p>
            <a:pPr lvl="0" algn="ctr"/>
            <a:r>
              <a:rPr lang="ru-RU" b="1" i="1" dirty="0" smtClean="0">
                <a:solidFill>
                  <a:srgbClr val="002060"/>
                </a:solidFill>
              </a:rPr>
              <a:t>многофункциональную </a:t>
            </a:r>
            <a:r>
              <a:rPr lang="ru-RU" b="1" i="1" dirty="0">
                <a:solidFill>
                  <a:srgbClr val="002060"/>
                </a:solidFill>
              </a:rPr>
              <a:t>среду, которая стимулирует познавательную активность, </a:t>
            </a:r>
            <a:endParaRPr lang="ru-RU" b="1" i="1" dirty="0" smtClean="0">
              <a:solidFill>
                <a:srgbClr val="002060"/>
              </a:solidFill>
            </a:endParaRPr>
          </a:p>
          <a:p>
            <a:pPr lvl="0" algn="ctr"/>
            <a:r>
              <a:rPr lang="ru-RU" b="1" i="1" dirty="0" smtClean="0">
                <a:solidFill>
                  <a:srgbClr val="002060"/>
                </a:solidFill>
              </a:rPr>
              <a:t>творчество и </a:t>
            </a:r>
            <a:r>
              <a:rPr lang="ru-RU" b="1" i="1" dirty="0">
                <a:solidFill>
                  <a:srgbClr val="002060"/>
                </a:solidFill>
              </a:rPr>
              <a:t>командное взаимодействие </a:t>
            </a:r>
            <a:r>
              <a:rPr lang="ru-RU" b="1" i="1" dirty="0" smtClean="0">
                <a:solidFill>
                  <a:srgbClr val="002060"/>
                </a:solidFill>
              </a:rPr>
              <a:t>обучающихся </a:t>
            </a:r>
            <a:r>
              <a:rPr lang="ru-RU" b="1" i="1" dirty="0">
                <a:solidFill>
                  <a:srgbClr val="002060"/>
                </a:solidFill>
              </a:rPr>
              <a:t>на всех этапах обучения.</a:t>
            </a:r>
          </a:p>
        </p:txBody>
      </p:sp>
    </p:spTree>
    <p:extLst>
      <p:ext uri="{BB962C8B-B14F-4D97-AF65-F5344CB8AC3E}">
        <p14:creationId xmlns:p14="http://schemas.microsoft.com/office/powerpoint/2010/main" val="7447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5911913"/>
            <a:ext cx="12199268" cy="9460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390BA88-012E-401F-AC9D-DDBEF0F5CC44}"/>
              </a:ext>
            </a:extLst>
          </p:cNvPr>
          <p:cNvSpPr/>
          <p:nvPr/>
        </p:nvSpPr>
        <p:spPr>
          <a:xfrm>
            <a:off x="0" y="2193539"/>
            <a:ext cx="12199268" cy="35855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На протяжении многих лет наша школа </a:t>
            </a:r>
            <a:r>
              <a:rPr lang="ru-RU" sz="2000" b="1" dirty="0" smtClean="0">
                <a:solidFill>
                  <a:srgbClr val="002060"/>
                </a:solidFill>
              </a:rPr>
              <a:t>выступает в качестве </a:t>
            </a:r>
            <a:r>
              <a:rPr lang="ru-RU" sz="2000" b="1" dirty="0">
                <a:solidFill>
                  <a:srgbClr val="002060"/>
                </a:solidFill>
              </a:rPr>
              <a:t>стажерской </a:t>
            </a:r>
            <a:r>
              <a:rPr lang="ru-RU" sz="2000" b="1" dirty="0" smtClean="0">
                <a:solidFill>
                  <a:srgbClr val="002060"/>
                </a:solidFill>
              </a:rPr>
              <a:t>площадки для подготовки молодых педагогов. Мы сотрудничаем с педагогическими ВУЗами Москвы:</a:t>
            </a:r>
          </a:p>
          <a:p>
            <a:pPr algn="ctr"/>
            <a:endParaRPr lang="ru-RU" sz="1500" dirty="0">
              <a:solidFill>
                <a:srgbClr val="002060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МГПИ - Московский Городской Педагогический Институт</a:t>
            </a:r>
            <a:endParaRPr lang="ru-RU" dirty="0">
              <a:solidFill>
                <a:srgbClr val="002060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МГТУ-МАСИ - Московский Гуманитарно-Технологический Университет – Московский Архитектурно-Строительный Институт (колледж-ВУЗ)</a:t>
            </a:r>
            <a:endParaRPr lang="ru-RU" dirty="0">
              <a:solidFill>
                <a:srgbClr val="002060"/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ru-RU" dirty="0" smtClean="0">
                <a:solidFill>
                  <a:srgbClr val="002060"/>
                </a:solidFill>
              </a:rPr>
              <a:t>МСПИ - Московский Социально-Педагогический Институт </a:t>
            </a:r>
          </a:p>
          <a:p>
            <a:pPr marL="457200" indent="-457200">
              <a:buFontTx/>
              <a:buAutoNum type="arabicPeriod"/>
            </a:pPr>
            <a:endParaRPr lang="ru-RU" sz="1000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Студенты под руководством опытных наставников осваивают современные педагогические методики,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перенимают бесценный, профессиональный, практический опыт учителей школы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 активно включаются в образовательную деятельность: разрабатывают интерактивные </a:t>
            </a:r>
            <a:r>
              <a:rPr lang="ru-RU" b="1" dirty="0">
                <a:solidFill>
                  <a:srgbClr val="002060"/>
                </a:solidFill>
              </a:rPr>
              <a:t>игры</a:t>
            </a:r>
            <a:r>
              <a:rPr lang="ru-RU" b="1" dirty="0" smtClean="0">
                <a:solidFill>
                  <a:srgbClr val="002060"/>
                </a:solidFill>
              </a:rPr>
              <a:t>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образовательные </a:t>
            </a:r>
            <a:r>
              <a:rPr lang="ru-RU" b="1" dirty="0">
                <a:solidFill>
                  <a:srgbClr val="002060"/>
                </a:solidFill>
              </a:rPr>
              <a:t>квесты и проекты </a:t>
            </a:r>
            <a:r>
              <a:rPr lang="ru-RU" b="1" dirty="0" smtClean="0">
                <a:solidFill>
                  <a:srgbClr val="002060"/>
                </a:solidFill>
              </a:rPr>
              <a:t>для школьников. Каждый день – это шаг к мастерству,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а каждый проект – вклад в живую, динамичную, увлекательную и вдохновляющую школьную среду!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50908635-2B19-40B7-9307-1049A58581C9}"/>
              </a:ext>
            </a:extLst>
          </p:cNvPr>
          <p:cNvSpPr/>
          <p:nvPr/>
        </p:nvSpPr>
        <p:spPr>
          <a:xfrm>
            <a:off x="-14536" y="1434998"/>
            <a:ext cx="122065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Стажёрская площадка как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форма трансляции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инновационного педагогического опыта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учителей Школы «Морозко»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854" y="3551"/>
            <a:ext cx="2198254" cy="14655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36" y="-2435"/>
            <a:ext cx="2212791" cy="147519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069" y="3937"/>
            <a:ext cx="2197677" cy="146511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216" y="3551"/>
            <a:ext cx="2204000" cy="146920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177" y="-4456"/>
            <a:ext cx="2215823" cy="14772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50908635-2B19-40B7-9307-1049A58581C9}"/>
              </a:ext>
            </a:extLst>
          </p:cNvPr>
          <p:cNvSpPr/>
          <p:nvPr/>
        </p:nvSpPr>
        <p:spPr>
          <a:xfrm>
            <a:off x="-14536" y="5908402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solidFill>
                  <a:srgbClr val="002060"/>
                </a:solidFill>
              </a:rPr>
              <a:t>Совместная работа школы и ВУЗов способствует развитию инновационной образовательной </a:t>
            </a:r>
            <a:r>
              <a:rPr lang="ru-RU" b="1" i="1" dirty="0" smtClean="0">
                <a:solidFill>
                  <a:srgbClr val="002060"/>
                </a:solidFill>
              </a:rPr>
              <a:t>среды </a:t>
            </a:r>
          </a:p>
          <a:p>
            <a:pPr lvl="0" algn="ctr"/>
            <a:r>
              <a:rPr lang="ru-RU" b="1" i="1" dirty="0" smtClean="0">
                <a:solidFill>
                  <a:srgbClr val="002060"/>
                </a:solidFill>
              </a:rPr>
              <a:t>и </a:t>
            </a:r>
            <a:r>
              <a:rPr lang="ru-RU" b="1" i="1" dirty="0">
                <a:solidFill>
                  <a:srgbClr val="002060"/>
                </a:solidFill>
              </a:rPr>
              <a:t>повышению качества обучения </a:t>
            </a:r>
            <a:r>
              <a:rPr lang="ru-RU" b="1" i="1" dirty="0" smtClean="0">
                <a:solidFill>
                  <a:srgbClr val="002060"/>
                </a:solidFill>
              </a:rPr>
              <a:t>школьников. </a:t>
            </a:r>
          </a:p>
          <a:p>
            <a:pPr lvl="0" algn="ctr"/>
            <a:r>
              <a:rPr lang="ru-RU" b="1" i="1" dirty="0" smtClean="0">
                <a:solidFill>
                  <a:srgbClr val="002060"/>
                </a:solidFill>
              </a:rPr>
              <a:t>Для студентов - </a:t>
            </a:r>
            <a:r>
              <a:rPr lang="ru-RU" b="1" i="1" dirty="0">
                <a:solidFill>
                  <a:srgbClr val="002060"/>
                </a:solidFill>
              </a:rPr>
              <a:t>это плавный переход от теории </a:t>
            </a:r>
            <a:r>
              <a:rPr lang="ru-RU" b="1" i="1" dirty="0" smtClean="0">
                <a:solidFill>
                  <a:srgbClr val="002060"/>
                </a:solidFill>
              </a:rPr>
              <a:t>к </a:t>
            </a:r>
            <a:r>
              <a:rPr lang="ru-RU" b="1" i="1" dirty="0">
                <a:solidFill>
                  <a:srgbClr val="002060"/>
                </a:solidFill>
              </a:rPr>
              <a:t>реальной педагогической деятельности</a:t>
            </a:r>
            <a:r>
              <a:rPr lang="ru-RU" b="1" i="1" dirty="0" smtClean="0">
                <a:solidFill>
                  <a:srgbClr val="002060"/>
                </a:solidFill>
              </a:rPr>
              <a:t>.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64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5911913"/>
            <a:ext cx="12192000" cy="9460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07315A3-2397-47B0-9025-7B9861DA22BA}"/>
              </a:ext>
            </a:extLst>
          </p:cNvPr>
          <p:cNvSpPr/>
          <p:nvPr/>
        </p:nvSpPr>
        <p:spPr>
          <a:xfrm>
            <a:off x="23428" y="1565624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каждого ребенка свой талант и главное – помочь ему раскрыться!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УСПЕХИ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ДОСТИЖЕНИЯ ШКОЛЬНИКОВ за 2023-2025 гг.:</a:t>
            </a:r>
            <a:endParaRPr lang="ru-RU" sz="24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s://noumorozko.mskobr.ru/files/23_24/%D0%A8%D0%BA%D0%BE%D0%BB%D0%B0/%D0%90%D0%BD%D0%B3%D0%BB%D0%B8%D0%B9%D1%81%D0%BA%D0%B8%D0%B9%20%D1%8F%D0%B7%D1%8B%D0%BA/image-16-04-24-09-53-1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4"/>
          <a:stretch/>
        </p:blipFill>
        <p:spPr bwMode="auto">
          <a:xfrm>
            <a:off x="2387719" y="-10470"/>
            <a:ext cx="2281272" cy="152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3"/>
          <a:stretch/>
        </p:blipFill>
        <p:spPr>
          <a:xfrm>
            <a:off x="9495707" y="0"/>
            <a:ext cx="2696293" cy="153069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2281270" cy="152098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77" t="33702" b="14376"/>
          <a:stretch/>
        </p:blipFill>
        <p:spPr>
          <a:xfrm>
            <a:off x="4775441" y="-9163"/>
            <a:ext cx="2687974" cy="15275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0"/>
          <a:stretch/>
        </p:blipFill>
        <p:spPr>
          <a:xfrm>
            <a:off x="7569864" y="-9162"/>
            <a:ext cx="1819393" cy="1527528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50908635-2B19-40B7-9307-1049A58581C9}"/>
              </a:ext>
            </a:extLst>
          </p:cNvPr>
          <p:cNvSpPr/>
          <p:nvPr/>
        </p:nvSpPr>
        <p:spPr>
          <a:xfrm>
            <a:off x="0" y="6077179"/>
            <a:ext cx="12203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 smtClean="0">
                <a:solidFill>
                  <a:srgbClr val="002060"/>
                </a:solidFill>
              </a:rPr>
              <a:t>Результатом </a:t>
            </a:r>
            <a:r>
              <a:rPr lang="ru-RU" b="1" i="1" dirty="0">
                <a:solidFill>
                  <a:srgbClr val="002060"/>
                </a:solidFill>
              </a:rPr>
              <a:t>комплексной работы школы (урочная, внеурочная деятельность, дополнительное образование) являются ежегодные победы школьников в олимпиадах и конкурсах различного уровня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5" name="Объект 14"/>
          <p:cNvSpPr>
            <a:spLocks noGrp="1"/>
          </p:cNvSpPr>
          <p:nvPr>
            <p:ph sz="half" idx="2"/>
          </p:nvPr>
        </p:nvSpPr>
        <p:spPr>
          <a:xfrm>
            <a:off x="104910" y="2396622"/>
            <a:ext cx="5755887" cy="3413804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002060"/>
                </a:solidFill>
              </a:rPr>
              <a:t>Победители и призеры Всероссийских </a:t>
            </a:r>
            <a:r>
              <a:rPr lang="ru-RU" sz="1800" b="1" dirty="0" smtClean="0">
                <a:solidFill>
                  <a:srgbClr val="002060"/>
                </a:solidFill>
              </a:rPr>
              <a:t>Олимпиад:</a:t>
            </a:r>
            <a:endParaRPr lang="ru-RU" sz="1800" b="1" dirty="0">
              <a:solidFill>
                <a:srgbClr val="002060"/>
              </a:solidFill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002060"/>
                </a:solidFill>
              </a:rPr>
              <a:t>* по русскому языку — 20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002060"/>
                </a:solidFill>
              </a:rPr>
              <a:t>* по математике — 13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002060"/>
                </a:solidFill>
              </a:rPr>
              <a:t>* по информатике — 4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002060"/>
                </a:solidFill>
              </a:rPr>
              <a:t>* по окружающему миру — 22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002060"/>
                </a:solidFill>
              </a:rPr>
              <a:t>Победители и призеры Международных Олимпиад: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>
                <a:solidFill>
                  <a:srgbClr val="002060"/>
                </a:solidFill>
              </a:rPr>
              <a:t>* по русскому языку — 10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* по </a:t>
            </a:r>
            <a:r>
              <a:rPr lang="ru-RU" sz="1800" dirty="0">
                <a:solidFill>
                  <a:srgbClr val="002060"/>
                </a:solidFill>
              </a:rPr>
              <a:t>математике </a:t>
            </a:r>
            <a:r>
              <a:rPr lang="ru-RU" sz="1800" dirty="0" smtClean="0">
                <a:solidFill>
                  <a:srgbClr val="002060"/>
                </a:solidFill>
              </a:rPr>
              <a:t>— 11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rgbClr val="002060"/>
                </a:solidFill>
              </a:rPr>
              <a:t>по </a:t>
            </a:r>
            <a:r>
              <a:rPr lang="ru-RU" sz="1800" dirty="0">
                <a:solidFill>
                  <a:srgbClr val="002060"/>
                </a:solidFill>
              </a:rPr>
              <a:t>окружающему миру — </a:t>
            </a:r>
            <a:r>
              <a:rPr lang="ru-RU" sz="1800" dirty="0" smtClean="0">
                <a:solidFill>
                  <a:srgbClr val="002060"/>
                </a:solidFill>
              </a:rPr>
              <a:t>3</a:t>
            </a: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endParaRPr lang="ru-RU" sz="1800" dirty="0" smtClean="0">
              <a:solidFill>
                <a:srgbClr val="002060"/>
              </a:solidFill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002060"/>
                </a:solidFill>
              </a:rPr>
              <a:t>Победители и призеры Всероссийского конкурса проектно-исследовательских работ </a:t>
            </a:r>
            <a:r>
              <a:rPr lang="ru-RU" sz="1800" dirty="0">
                <a:solidFill>
                  <a:srgbClr val="002060"/>
                </a:solidFill>
              </a:rPr>
              <a:t>— </a:t>
            </a:r>
            <a:r>
              <a:rPr lang="ru-RU" sz="1800" dirty="0" smtClean="0">
                <a:solidFill>
                  <a:srgbClr val="002060"/>
                </a:solidFill>
              </a:rPr>
              <a:t>3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17" name="Объект 16"/>
          <p:cNvSpPr>
            <a:spLocks noGrp="1"/>
          </p:cNvSpPr>
          <p:nvPr>
            <p:ph sz="quarter" idx="4"/>
          </p:nvPr>
        </p:nvSpPr>
        <p:spPr>
          <a:xfrm>
            <a:off x="6005465" y="2396622"/>
            <a:ext cx="6096000" cy="3413804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Победители </a:t>
            </a:r>
            <a:r>
              <a:rPr lang="ru-RU" sz="1800" b="1" dirty="0">
                <a:solidFill>
                  <a:srgbClr val="002060"/>
                </a:solidFill>
              </a:rPr>
              <a:t>и призеры Международных конкурсов </a:t>
            </a:r>
            <a:endParaRPr lang="ru-RU" sz="1800" b="1" dirty="0" smtClean="0">
              <a:solidFill>
                <a:srgbClr val="002060"/>
              </a:solidFill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по </a:t>
            </a:r>
            <a:r>
              <a:rPr lang="ru-RU" sz="1800" dirty="0">
                <a:solidFill>
                  <a:srgbClr val="002060"/>
                </a:solidFill>
              </a:rPr>
              <a:t>ИЗО и ДПИ — 18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002060"/>
                </a:solidFill>
              </a:rPr>
              <a:t>Победители и призеры Городских конкурсов </a:t>
            </a:r>
            <a:endParaRPr lang="ru-RU" sz="1800" b="1" dirty="0" smtClean="0">
              <a:solidFill>
                <a:srgbClr val="002060"/>
              </a:solidFill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dirty="0" smtClean="0">
                <a:solidFill>
                  <a:srgbClr val="002060"/>
                </a:solidFill>
              </a:rPr>
              <a:t>по </a:t>
            </a:r>
            <a:r>
              <a:rPr lang="ru-RU" sz="1800" dirty="0">
                <a:solidFill>
                  <a:srgbClr val="002060"/>
                </a:solidFill>
              </a:rPr>
              <a:t>ИЗО и ДПИ — 54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>
                <a:solidFill>
                  <a:srgbClr val="002060"/>
                </a:solidFill>
              </a:rPr>
              <a:t>Победители и призеры Городского </a:t>
            </a:r>
            <a:endParaRPr lang="ru-RU" sz="1800" b="1" dirty="0" smtClean="0">
              <a:solidFill>
                <a:srgbClr val="002060"/>
              </a:solidFill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«</a:t>
            </a:r>
            <a:r>
              <a:rPr lang="ru-RU" sz="1800" b="1" dirty="0">
                <a:solidFill>
                  <a:srgbClr val="002060"/>
                </a:solidFill>
              </a:rPr>
              <a:t>Смотра патриотической песни» </a:t>
            </a:r>
            <a:r>
              <a:rPr lang="ru-RU" sz="1800" dirty="0">
                <a:solidFill>
                  <a:srgbClr val="002060"/>
                </a:solidFill>
              </a:rPr>
              <a:t>— 2 </a:t>
            </a:r>
            <a:endParaRPr lang="ru-RU" sz="1800" dirty="0" smtClean="0">
              <a:solidFill>
                <a:srgbClr val="002060"/>
              </a:solidFill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800" b="1" dirty="0" smtClean="0">
              <a:solidFill>
                <a:srgbClr val="002060"/>
              </a:solidFill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Победители </a:t>
            </a:r>
            <a:r>
              <a:rPr lang="ru-RU" sz="1800" b="1" dirty="0">
                <a:solidFill>
                  <a:srgbClr val="002060"/>
                </a:solidFill>
              </a:rPr>
              <a:t>и призеры Международного конкурса </a:t>
            </a:r>
            <a:endParaRPr lang="ru-RU" sz="1800" b="1" dirty="0" smtClean="0">
              <a:solidFill>
                <a:srgbClr val="002060"/>
              </a:solidFill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по </a:t>
            </a:r>
            <a:r>
              <a:rPr lang="ru-RU" sz="1800" b="1" dirty="0">
                <a:solidFill>
                  <a:srgbClr val="002060"/>
                </a:solidFill>
              </a:rPr>
              <a:t>вокалу «Мы вместе» </a:t>
            </a:r>
            <a:r>
              <a:rPr lang="ru-RU" sz="1800" dirty="0">
                <a:solidFill>
                  <a:srgbClr val="002060"/>
                </a:solidFill>
              </a:rPr>
              <a:t>— </a:t>
            </a:r>
            <a:r>
              <a:rPr lang="ru-RU" sz="1800" dirty="0" smtClean="0">
                <a:solidFill>
                  <a:srgbClr val="002060"/>
                </a:solidFill>
              </a:rPr>
              <a:t>1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1800" dirty="0" smtClean="0">
              <a:solidFill>
                <a:srgbClr val="002060"/>
              </a:solidFill>
            </a:endParaRP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2060"/>
                </a:solidFill>
              </a:rPr>
              <a:t>Победители </a:t>
            </a:r>
            <a:r>
              <a:rPr lang="ru-RU" sz="1800" b="1" dirty="0">
                <a:solidFill>
                  <a:srgbClr val="002060"/>
                </a:solidFill>
              </a:rPr>
              <a:t>и призеры Международных и всероссийских хореографических конкурсов-фестивалей </a:t>
            </a:r>
            <a:r>
              <a:rPr lang="ru-RU" sz="1800" dirty="0">
                <a:solidFill>
                  <a:srgbClr val="002060"/>
                </a:solidFill>
              </a:rPr>
              <a:t>— 22 </a:t>
            </a:r>
          </a:p>
        </p:txBody>
      </p:sp>
    </p:spTree>
    <p:extLst>
      <p:ext uri="{BB962C8B-B14F-4D97-AF65-F5344CB8AC3E}">
        <p14:creationId xmlns:p14="http://schemas.microsoft.com/office/powerpoint/2010/main" val="158227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5911913"/>
            <a:ext cx="12192000" cy="9460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07315A3-2397-47B0-9025-7B9861DA22BA}"/>
              </a:ext>
            </a:extLst>
          </p:cNvPr>
          <p:cNvSpPr/>
          <p:nvPr/>
        </p:nvSpPr>
        <p:spPr>
          <a:xfrm>
            <a:off x="0" y="1694681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СПОРТИВНЫЕ ДОСТИЖЕНИЯ ШКОЛЬНИКОВ за 2023-2025 гг.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3390BA88-012E-401F-AC9D-DDBEF0F5CC44}"/>
              </a:ext>
            </a:extLst>
          </p:cNvPr>
          <p:cNvSpPr/>
          <p:nvPr/>
        </p:nvSpPr>
        <p:spPr>
          <a:xfrm>
            <a:off x="596040" y="2257845"/>
            <a:ext cx="10999919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Победители </a:t>
            </a:r>
            <a:r>
              <a:rPr lang="ru-RU" sz="2000" b="1" dirty="0">
                <a:solidFill>
                  <a:srgbClr val="002060"/>
                </a:solidFill>
              </a:rPr>
              <a:t>и </a:t>
            </a:r>
            <a:r>
              <a:rPr lang="ru-RU" sz="2000" b="1" dirty="0" smtClean="0">
                <a:solidFill>
                  <a:srgbClr val="002060"/>
                </a:solidFill>
              </a:rPr>
              <a:t>призеры Городских соревнований:</a:t>
            </a:r>
            <a:endParaRPr lang="ru-RU" sz="2000" b="1" dirty="0">
              <a:solidFill>
                <a:srgbClr val="002060"/>
              </a:solidFill>
            </a:endParaRP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*тхэквондо </a:t>
            </a:r>
            <a:r>
              <a:rPr lang="ru-RU" dirty="0">
                <a:solidFill>
                  <a:srgbClr val="002060"/>
                </a:solidFill>
              </a:rPr>
              <a:t>— 1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*</a:t>
            </a:r>
            <a:r>
              <a:rPr lang="ru-RU" dirty="0">
                <a:solidFill>
                  <a:srgbClr val="002060"/>
                </a:solidFill>
              </a:rPr>
              <a:t>плавание — </a:t>
            </a:r>
            <a:r>
              <a:rPr lang="ru-RU" dirty="0" smtClean="0">
                <a:solidFill>
                  <a:srgbClr val="002060"/>
                </a:solidFill>
              </a:rPr>
              <a:t>2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*хоккей </a:t>
            </a:r>
            <a:r>
              <a:rPr lang="ru-RU" dirty="0">
                <a:solidFill>
                  <a:srgbClr val="002060"/>
                </a:solidFill>
              </a:rPr>
              <a:t>— 2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</a:rPr>
              <a:t>*акробатика </a:t>
            </a:r>
            <a:r>
              <a:rPr lang="ru-RU" dirty="0">
                <a:solidFill>
                  <a:srgbClr val="002060"/>
                </a:solidFill>
              </a:rPr>
              <a:t>— 1</a:t>
            </a:r>
          </a:p>
          <a:p>
            <a:pPr algn="ctr"/>
            <a:r>
              <a:rPr lang="ru-RU" dirty="0">
                <a:solidFill>
                  <a:srgbClr val="002060"/>
                </a:solidFill>
              </a:rPr>
              <a:t>*ушу — </a:t>
            </a:r>
            <a:r>
              <a:rPr lang="ru-RU" dirty="0" smtClean="0">
                <a:solidFill>
                  <a:srgbClr val="002060"/>
                </a:solidFill>
              </a:rPr>
              <a:t>3</a:t>
            </a:r>
          </a:p>
          <a:p>
            <a:pPr lvl="0" algn="ctr"/>
            <a:r>
              <a:rPr lang="ru-RU" sz="2000" b="1" dirty="0">
                <a:solidFill>
                  <a:srgbClr val="002060"/>
                </a:solidFill>
              </a:rPr>
              <a:t>Победители и призеры Всероссийских соревнований:</a:t>
            </a:r>
          </a:p>
          <a:p>
            <a:pPr lvl="0" algn="ctr"/>
            <a:r>
              <a:rPr lang="ru-RU" dirty="0" smtClean="0">
                <a:solidFill>
                  <a:srgbClr val="002060"/>
                </a:solidFill>
              </a:rPr>
              <a:t>*гимнастика </a:t>
            </a:r>
            <a:r>
              <a:rPr lang="ru-RU" dirty="0">
                <a:solidFill>
                  <a:srgbClr val="002060"/>
                </a:solidFill>
              </a:rPr>
              <a:t>— 1</a:t>
            </a:r>
          </a:p>
          <a:p>
            <a:pPr lvl="0" algn="ctr"/>
            <a:r>
              <a:rPr lang="ru-RU" sz="2000" b="1" dirty="0">
                <a:solidFill>
                  <a:srgbClr val="002060"/>
                </a:solidFill>
              </a:rPr>
              <a:t>Победители и призеры Международных соревнований:</a:t>
            </a:r>
          </a:p>
          <a:p>
            <a:pPr lvl="0" algn="ctr"/>
            <a:r>
              <a:rPr lang="ru-RU" dirty="0">
                <a:solidFill>
                  <a:srgbClr val="002060"/>
                </a:solidFill>
              </a:rPr>
              <a:t>*ушу — 1</a:t>
            </a:r>
          </a:p>
          <a:p>
            <a:pPr lvl="0" algn="ctr"/>
            <a:r>
              <a:rPr lang="ru-RU" dirty="0" smtClean="0">
                <a:solidFill>
                  <a:srgbClr val="002060"/>
                </a:solidFill>
              </a:rPr>
              <a:t>*</a:t>
            </a:r>
            <a:r>
              <a:rPr lang="ru-RU" dirty="0">
                <a:solidFill>
                  <a:srgbClr val="002060"/>
                </a:solidFill>
              </a:rPr>
              <a:t>тхэквондо — 1</a:t>
            </a:r>
          </a:p>
          <a:p>
            <a:pPr lvl="0" algn="ctr"/>
            <a:r>
              <a:rPr lang="ru-RU" dirty="0">
                <a:solidFill>
                  <a:srgbClr val="002060"/>
                </a:solidFill>
              </a:rPr>
              <a:t>*спортивная </a:t>
            </a:r>
            <a:r>
              <a:rPr lang="ru-RU" dirty="0" smtClean="0">
                <a:solidFill>
                  <a:srgbClr val="002060"/>
                </a:solidFill>
              </a:rPr>
              <a:t>акробатика — 1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4" name="Picture 2" descr="http://detskiysad.l-morozko.ru/wp-content/gallery/sportivnaya-jizn/2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6" t="1" b="561"/>
          <a:stretch/>
        </p:blipFill>
        <p:spPr bwMode="auto">
          <a:xfrm>
            <a:off x="10061020" y="0"/>
            <a:ext cx="2130980" cy="160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" t="7364" r="11589" b="6609"/>
          <a:stretch/>
        </p:blipFill>
        <p:spPr>
          <a:xfrm>
            <a:off x="7543585" y="-10342"/>
            <a:ext cx="2419094" cy="161130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041" y="-1"/>
            <a:ext cx="2134617" cy="160096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50908635-2B19-40B7-9307-1049A58581C9}"/>
              </a:ext>
            </a:extLst>
          </p:cNvPr>
          <p:cNvSpPr/>
          <p:nvPr/>
        </p:nvSpPr>
        <p:spPr>
          <a:xfrm>
            <a:off x="0" y="5923291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solidFill>
                  <a:srgbClr val="002060"/>
                </a:solidFill>
              </a:rPr>
              <a:t>В век гаджетов и сидячего образа жизни </a:t>
            </a:r>
            <a:r>
              <a:rPr lang="ru-RU" b="1" i="1" dirty="0" smtClean="0">
                <a:solidFill>
                  <a:srgbClr val="002060"/>
                </a:solidFill>
              </a:rPr>
              <a:t>СПОРТ </a:t>
            </a:r>
            <a:r>
              <a:rPr lang="ru-RU" b="1" i="1" dirty="0">
                <a:solidFill>
                  <a:srgbClr val="002060"/>
                </a:solidFill>
              </a:rPr>
              <a:t>– это не просто активность, </a:t>
            </a:r>
            <a:endParaRPr lang="ru-RU" b="1" i="1" dirty="0" smtClean="0">
              <a:solidFill>
                <a:srgbClr val="002060"/>
              </a:solidFill>
            </a:endParaRPr>
          </a:p>
          <a:p>
            <a:pPr lvl="0" algn="ctr"/>
            <a:r>
              <a:rPr lang="ru-RU" b="1" i="1" dirty="0" smtClean="0">
                <a:solidFill>
                  <a:srgbClr val="002060"/>
                </a:solidFill>
              </a:rPr>
              <a:t>а </a:t>
            </a:r>
            <a:r>
              <a:rPr lang="ru-RU" b="1" i="1" dirty="0">
                <a:solidFill>
                  <a:srgbClr val="002060"/>
                </a:solidFill>
              </a:rPr>
              <a:t>ключ к физическому здоровью и полноценному развитию подрастающего поколения. </a:t>
            </a:r>
            <a:endParaRPr lang="ru-RU" b="1" i="1" dirty="0" smtClean="0">
              <a:solidFill>
                <a:srgbClr val="002060"/>
              </a:solidFill>
            </a:endParaRPr>
          </a:p>
          <a:p>
            <a:pPr lvl="0" algn="ctr"/>
            <a:r>
              <a:rPr lang="ru-RU" b="1" i="1" dirty="0" smtClean="0">
                <a:solidFill>
                  <a:srgbClr val="002060"/>
                </a:solidFill>
              </a:rPr>
              <a:t>Спорт </a:t>
            </a:r>
            <a:r>
              <a:rPr lang="ru-RU" b="1" i="1" dirty="0">
                <a:solidFill>
                  <a:srgbClr val="002060"/>
                </a:solidFill>
              </a:rPr>
              <a:t>помогает уйти от гиподинамии </a:t>
            </a:r>
            <a:r>
              <a:rPr lang="ru-RU" b="1" i="1" dirty="0" smtClean="0">
                <a:solidFill>
                  <a:srgbClr val="002060"/>
                </a:solidFill>
              </a:rPr>
              <a:t>и </a:t>
            </a:r>
            <a:r>
              <a:rPr lang="ru-RU" b="1" i="1" dirty="0">
                <a:solidFill>
                  <a:srgbClr val="002060"/>
                </a:solidFill>
              </a:rPr>
              <a:t>вернуть движение в жизнь детей и подростков.</a:t>
            </a:r>
          </a:p>
        </p:txBody>
      </p:sp>
      <p:pic>
        <p:nvPicPr>
          <p:cNvPr id="11" name="Picture 4" descr="https://noumorozko.mskobr.ru/files/25_26/%D0%9D%D0%BE%D0%B2%D0%BE%D1%81%D1%82%D0%B8/%D0%9C%D0%9A%20%D0%BF%D0%BE%20%D1%85%D0%BE%D1%80%D0%B5%D0%BE%D0%B3%D1%80%D0%B0%D1%84%D0%B8%D0%B8/image-31-10-25-08-56-7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23" b="12666"/>
          <a:stretch/>
        </p:blipFill>
        <p:spPr bwMode="auto">
          <a:xfrm>
            <a:off x="0" y="0"/>
            <a:ext cx="2709680" cy="160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noumorozko.mskobr.ru/files/23_24/%D0%93%D0%A0%D0%90%D0%9D%D0%A2%20%D0%B8%D1%81%D1%82%D0%BE%D1%80%D0%B8%D1%87%D0%B5%D1%81%D0%BA%D0%B8%D0%B9/%D0%91%D0%BE%D0%B5%D0%B2%D1%8B%D0%B5%20%D0%B8%D1%81%D0%BA%D1%83%D1%81%D1%81%D1%82%D0%B2%D0%B0/image-28-12-23-05-00.jpe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165"/>
          <a:stretch/>
        </p:blipFill>
        <p:spPr bwMode="auto">
          <a:xfrm>
            <a:off x="2800606" y="-10342"/>
            <a:ext cx="2419094" cy="160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68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2114" y="5985014"/>
            <a:ext cx="12192000" cy="8729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07315A3-2397-47B0-9025-7B9861DA22BA}"/>
              </a:ext>
            </a:extLst>
          </p:cNvPr>
          <p:cNvSpPr/>
          <p:nvPr/>
        </p:nvSpPr>
        <p:spPr>
          <a:xfrm>
            <a:off x="600799" y="1367641"/>
            <a:ext cx="1096617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школа – это мир традиций!</a:t>
            </a:r>
            <a:endParaRPr lang="ru-RU" sz="2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3390BA88-012E-401F-AC9D-DDBEF0F5CC44}"/>
              </a:ext>
            </a:extLst>
          </p:cNvPr>
          <p:cNvSpPr/>
          <p:nvPr/>
        </p:nvSpPr>
        <p:spPr>
          <a:xfrm>
            <a:off x="12114" y="1753429"/>
            <a:ext cx="1220411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u="sng" dirty="0" smtClean="0">
                <a:solidFill>
                  <a:srgbClr val="002060"/>
                </a:solidFill>
              </a:rPr>
              <a:t>1. Погружаем в атмосферу праздника: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*</a:t>
            </a:r>
            <a:r>
              <a:rPr lang="ru-RU" i="1" dirty="0" smtClean="0">
                <a:solidFill>
                  <a:srgbClr val="002060"/>
                </a:solidFill>
              </a:rPr>
              <a:t>Веселые капустники в честь Дня Учителя; *Ежегодный, общешкольный, осенний Кулинарный фестиваль (блюда русской кухни и народов России), *Общешкольный Фестиваль «В ожидании Рождества» (изготовление поделок, игрушек, украшений класса своими руками, совместно с педагогами и родителями); *Фольклорный праздник «Широкая Масленица»; *КВН-ы «А ну-ка, девочки!», «А ну-ка, мальчики!»; *Смотр военной песни, Бессмертный Полк (о героях семей – участниках ВОВ) к ДНЮ ПОБЕДЫ;</a:t>
            </a:r>
          </a:p>
          <a:p>
            <a:r>
              <a:rPr lang="ru-RU" b="1" u="sng" dirty="0" smtClean="0">
                <a:solidFill>
                  <a:srgbClr val="002060"/>
                </a:solidFill>
              </a:rPr>
              <a:t>2. Погружаем в волшебный мир классической музыки, хореографии и театра: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*</a:t>
            </a:r>
            <a:r>
              <a:rPr lang="ru-RU" i="1" dirty="0" smtClean="0">
                <a:solidFill>
                  <a:srgbClr val="002060"/>
                </a:solidFill>
              </a:rPr>
              <a:t>Музыкально-просветительские лектории «Классика для всех» и «Классика для самых маленьких»; *Музыкальные гостиные (итоговые концерты победителей фестивалей-конкурсов: вокал, игра на музыкальных инструментах, хоры, ансамбли, танцы);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*Ежегодные общешкольные, выездные музыкально-театрализованные представления (новогодняя сказка и выпускной театральный спектакль); </a:t>
            </a:r>
          </a:p>
          <a:p>
            <a:r>
              <a:rPr lang="ru-RU" b="1" u="sng" dirty="0" smtClean="0">
                <a:solidFill>
                  <a:srgbClr val="002060"/>
                </a:solidFill>
              </a:rPr>
              <a:t>3. Раскрываем творческие способности, развиваем мастерство, изобретательность, логику и т.д.:</a:t>
            </a:r>
          </a:p>
          <a:p>
            <a:r>
              <a:rPr lang="ru-RU" i="1" dirty="0" smtClean="0">
                <a:solidFill>
                  <a:srgbClr val="002060"/>
                </a:solidFill>
              </a:rPr>
              <a:t>*Ежегодные творческие конкурсы и мастер-классы по изобразительному и декоративно-прикладному искусству, лепке и керамике, дизайну, конструированию, робототехнике, головоломкам, ребусам и кроссвордам;</a:t>
            </a:r>
          </a:p>
          <a:p>
            <a:r>
              <a:rPr lang="ru-RU" b="1" u="sng" dirty="0" smtClean="0">
                <a:solidFill>
                  <a:srgbClr val="002060"/>
                </a:solidFill>
              </a:rPr>
              <a:t>4. Стимулируем интерес к наукам: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i="1" dirty="0" smtClean="0">
                <a:solidFill>
                  <a:srgbClr val="002060"/>
                </a:solidFill>
              </a:rPr>
              <a:t>*Увлекательные квесты, предметные недели, интеллектуальные олимпиады;</a:t>
            </a:r>
            <a:endParaRPr lang="ru-RU" b="1" u="sng" dirty="0" smtClean="0">
              <a:solidFill>
                <a:srgbClr val="002060"/>
              </a:solidFill>
            </a:endParaRPr>
          </a:p>
          <a:p>
            <a:r>
              <a:rPr lang="ru-RU" b="1" u="sng" dirty="0" smtClean="0">
                <a:solidFill>
                  <a:srgbClr val="002060"/>
                </a:solidFill>
              </a:rPr>
              <a:t>5. Развиваем эмпатию и социальную ответственность: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i="1" dirty="0" smtClean="0">
                <a:solidFill>
                  <a:srgbClr val="002060"/>
                </a:solidFill>
              </a:rPr>
              <a:t>*Волонтерские </a:t>
            </a:r>
            <a:r>
              <a:rPr lang="ru-RU" i="1" dirty="0" smtClean="0">
                <a:solidFill>
                  <a:srgbClr val="002060"/>
                </a:solidFill>
              </a:rPr>
              <a:t>акции, гостеприимство.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18815" cy="1412543"/>
          </a:xfrm>
          <a:prstGeom prst="rect">
            <a:avLst/>
          </a:prstGeom>
        </p:spPr>
      </p:pic>
      <p:pic>
        <p:nvPicPr>
          <p:cNvPr id="4102" name="Picture 6" descr="https://noumorozko.mskobr.ru/attach_files/gallery/muzyikalno-teatralizovannoe-predstavlenie-hraniteli-rojdestva-shkolyi-morozko_1582/medium/12-1703968405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64" b="42499"/>
          <a:stretch/>
        </p:blipFill>
        <p:spPr bwMode="auto">
          <a:xfrm>
            <a:off x="2486280" y="0"/>
            <a:ext cx="1914454" cy="141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50"/>
          <a:stretch/>
        </p:blipFill>
        <p:spPr>
          <a:xfrm>
            <a:off x="10187192" y="-6550"/>
            <a:ext cx="2004808" cy="141601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/>
          <a:srcRect l="5224" t="-1" r="8361" b="60823"/>
          <a:stretch/>
        </p:blipFill>
        <p:spPr>
          <a:xfrm>
            <a:off x="7323434" y="0"/>
            <a:ext cx="2486554" cy="140946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1" b="-1"/>
          <a:stretch/>
        </p:blipFill>
        <p:spPr>
          <a:xfrm>
            <a:off x="4777938" y="0"/>
            <a:ext cx="2178032" cy="140946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50908635-2B19-40B7-9307-1049A58581C9}"/>
              </a:ext>
            </a:extLst>
          </p:cNvPr>
          <p:cNvSpPr/>
          <p:nvPr/>
        </p:nvSpPr>
        <p:spPr>
          <a:xfrm>
            <a:off x="0" y="5978648"/>
            <a:ext cx="122162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 smtClean="0">
                <a:solidFill>
                  <a:srgbClr val="002060"/>
                </a:solidFill>
              </a:rPr>
              <a:t>Школьные </a:t>
            </a:r>
            <a:r>
              <a:rPr lang="ru-RU" b="1" i="1" dirty="0">
                <a:solidFill>
                  <a:srgbClr val="002060"/>
                </a:solidFill>
              </a:rPr>
              <a:t>традиции – это не формальность, а важный воспитательный инструмент: они создают неповторимую атмосферу школы, где бережно хранят ценности, которые помогают вырастить социально ответственных и творчески </a:t>
            </a:r>
            <a:r>
              <a:rPr lang="ru-RU" b="1" i="1" dirty="0" smtClean="0">
                <a:solidFill>
                  <a:srgbClr val="002060"/>
                </a:solidFill>
              </a:rPr>
              <a:t>мыслящих личностей</a:t>
            </a:r>
            <a:r>
              <a:rPr lang="ru-RU" b="1" i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681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07315A3-2397-47B0-9025-7B9861DA22BA}"/>
              </a:ext>
            </a:extLst>
          </p:cNvPr>
          <p:cNvSpPr/>
          <p:nvPr/>
        </p:nvSpPr>
        <p:spPr>
          <a:xfrm>
            <a:off x="1" y="1475715"/>
            <a:ext cx="121920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Авторские проекты Школы «Морозко»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Масштабный социокультурный проект, охватывающий не только «внутреннюю среду»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(учащихся, родителей, педагогов школы), но и «внешнюю среду» - социум, с привлечением различных партнерских организаций столицы – учреждений культуры и образования, общественных организаций: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Международный Социальный Проект фестивалей и конкурсов «София-Русь», 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которому в 2026 году исполняется 10 лет.</a:t>
            </a:r>
          </a:p>
          <a:p>
            <a:pPr algn="ctr"/>
            <a:r>
              <a:rPr lang="en-US" sz="2000" dirty="0" smtClean="0">
                <a:solidFill>
                  <a:srgbClr val="002060"/>
                </a:solidFill>
                <a:hlinkClick r:id="rId2"/>
              </a:rPr>
              <a:t>www.sofiarus.org</a:t>
            </a:r>
            <a:r>
              <a:rPr lang="en-US" sz="2000" dirty="0" smtClean="0">
                <a:solidFill>
                  <a:srgbClr val="002060"/>
                </a:solidFill>
              </a:rPr>
              <a:t> </a:t>
            </a:r>
            <a:endParaRPr lang="ru-RU" sz="2000" dirty="0" smtClean="0">
              <a:solidFill>
                <a:srgbClr val="002060"/>
              </a:solidFill>
            </a:endParaRPr>
          </a:p>
          <a:p>
            <a:pPr algn="ctr"/>
            <a:endParaRPr lang="en-US" sz="1500" b="1" dirty="0" smtClean="0">
              <a:solidFill>
                <a:srgbClr val="002060"/>
              </a:solidFill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За 10 лет было создано и проведено множество авторских программ, фестивалей и конкурсов по разным направлениям культуры и искусства в очной и очно-заочной форме: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*Международный Фестиваль Танца «Молодой Балет Евразии» и «Россия Многоликая»;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*Фестиваль «София-Русь: ДИАЛОГ КУЛЬТУР»;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*Танцевальный марафон «Танец как Искусство Жизни»; *Фестиваль «В ожидании Рождества»;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*Фестиваль «Звуки и краски мира»; *Фестиваль «Дни Славянской Письменности»;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*</a:t>
            </a:r>
            <a:r>
              <a:rPr lang="ru-RU" b="1" dirty="0" smtClean="0">
                <a:solidFill>
                  <a:srgbClr val="002060"/>
                </a:solidFill>
              </a:rPr>
              <a:t>Осенний кулинарный Фестиваль «Блюда русской кухни и народов России»;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*</a:t>
            </a:r>
            <a:r>
              <a:rPr lang="ru-RU" b="1" dirty="0" smtClean="0">
                <a:solidFill>
                  <a:srgbClr val="002060"/>
                </a:solidFill>
              </a:rPr>
              <a:t>Просветительские музыкальные лектории «Классика для всех» и «Классика для самых маленьких»;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*</a:t>
            </a:r>
            <a:r>
              <a:rPr lang="ru-RU" b="1" dirty="0" smtClean="0">
                <a:solidFill>
                  <a:srgbClr val="002060"/>
                </a:solidFill>
              </a:rPr>
              <a:t>Создание авторской сказки «ЖИЛ-БЫЛ КОРОЛЬ», иллюстрированная учащимися школы и профессиональными художниками-иллюстраторами.</a:t>
            </a:r>
          </a:p>
        </p:txBody>
      </p:sp>
      <p:pic>
        <p:nvPicPr>
          <p:cNvPr id="5" name="Picture 10" descr="https://www.sofiarus.org/Images/News/News010817/Salou15/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0" t="7749" r="5484"/>
          <a:stretch/>
        </p:blipFill>
        <p:spPr bwMode="auto">
          <a:xfrm>
            <a:off x="1" y="-10392"/>
            <a:ext cx="2153072" cy="148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" t="2891" r="12868" b="50918"/>
          <a:stretch/>
        </p:blipFill>
        <p:spPr>
          <a:xfrm>
            <a:off x="7346249" y="0"/>
            <a:ext cx="2325539" cy="14757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" t="15173" r="12775" b="10345"/>
          <a:stretch/>
        </p:blipFill>
        <p:spPr>
          <a:xfrm>
            <a:off x="9841609" y="0"/>
            <a:ext cx="2350391" cy="1475715"/>
          </a:xfrm>
          <a:prstGeom prst="rect">
            <a:avLst/>
          </a:prstGeom>
        </p:spPr>
      </p:pic>
      <p:pic>
        <p:nvPicPr>
          <p:cNvPr id="12" name="Picture 2" descr="https://www.sofiarus.org/Images/danceFestival/2024/34%20%D0%91%D0%B0%D0%BB%D0%B5%D1%82-%D0%BC%D1%8E%D0%B7%D0%B8%D0%BA%D0%BB%20%D0%96%D0%B8%D0%BB-%D0%B1%D1%8B%D0%BB%20%D0%9A%D0%BE%D1%80%D0%BE%D0%BB%D1%8C.%20VI%20%D0%9C%D0%B5%D0%B6%D0%B4%D1%83%D0%BD%D0%B0%D1%80%D0%BE%D0%B4%D0%BD%D1%8B%D0%B9%20%D0%A4%D0%B5%D1%81%D1%82%D0%B8%D0%B2%D0%B0%D0%BB%D1%8C%20%D0%A2%D0%B0%D0%BD%D1%86%D0%B0%20%C2%AB%D0%9C%D0%91%D0%95-2024%C2%B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8"/>
          <a:stretch/>
        </p:blipFill>
        <p:spPr bwMode="auto">
          <a:xfrm>
            <a:off x="4815723" y="0"/>
            <a:ext cx="2363235" cy="147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33" t="55757" r="14172" b="4916"/>
          <a:stretch/>
        </p:blipFill>
        <p:spPr>
          <a:xfrm>
            <a:off x="2320363" y="0"/>
            <a:ext cx="2328069" cy="147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3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E8E5447E-02AC-4976-847C-A29FD74D102F}"/>
              </a:ext>
            </a:extLst>
          </p:cNvPr>
          <p:cNvSpPr/>
          <p:nvPr/>
        </p:nvSpPr>
        <p:spPr>
          <a:xfrm>
            <a:off x="2272193" y="295133"/>
            <a:ext cx="7667668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Инновационная (грантовая) деятельность.</a:t>
            </a:r>
          </a:p>
          <a:p>
            <a:pPr lvl="0" algn="ctr"/>
            <a:r>
              <a:rPr lang="ru-RU" sz="2600" b="1" dirty="0">
                <a:solidFill>
                  <a:srgbClr val="002060"/>
                </a:solidFill>
              </a:rPr>
              <a:t>Школа — территория инноваций и </a:t>
            </a:r>
            <a:r>
              <a:rPr lang="ru-RU" sz="2600" b="1" dirty="0" smtClean="0">
                <a:solidFill>
                  <a:srgbClr val="002060"/>
                </a:solidFill>
              </a:rPr>
              <a:t>развития</a:t>
            </a:r>
          </a:p>
          <a:p>
            <a:pPr lvl="0" algn="ctr"/>
            <a:r>
              <a:rPr lang="ru-RU" sz="2000" b="1" dirty="0" smtClean="0">
                <a:solidFill>
                  <a:srgbClr val="002060"/>
                </a:solidFill>
              </a:rPr>
              <a:t>С 2019 года Школа «Морозко» - неоднократный победитель конкурсов Грантов Мэра Москвы!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29" y="331347"/>
            <a:ext cx="1899230" cy="26875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1295" y="331347"/>
            <a:ext cx="1903473" cy="26875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080" y="1902852"/>
            <a:ext cx="1757630" cy="11160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4" r="39108" b="50151"/>
          <a:stretch/>
        </p:blipFill>
        <p:spPr>
          <a:xfrm>
            <a:off x="6558093" y="1902852"/>
            <a:ext cx="1716652" cy="11160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142" y="1895423"/>
            <a:ext cx="1788555" cy="112343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/>
          <a:srcRect l="61765" t="29468" b="32888"/>
          <a:stretch/>
        </p:blipFill>
        <p:spPr>
          <a:xfrm>
            <a:off x="8485128" y="1902852"/>
            <a:ext cx="1135784" cy="111600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3390BA88-012E-401F-AC9D-DDBEF0F5CC44}"/>
              </a:ext>
            </a:extLst>
          </p:cNvPr>
          <p:cNvSpPr/>
          <p:nvPr/>
        </p:nvSpPr>
        <p:spPr>
          <a:xfrm>
            <a:off x="330039" y="3327472"/>
            <a:ext cx="32534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2023 год </a:t>
            </a:r>
            <a:r>
              <a:rPr lang="ru-RU" dirty="0">
                <a:solidFill>
                  <a:srgbClr val="002060"/>
                </a:solidFill>
              </a:rPr>
              <a:t>— победа в конкурсе Грантов Мэра Москвы с проектом «Моя Москва — творческий союз детей и взрослых» (номинация «Творческая Москва»). Проект заложил основу для системной работы по совместному творческому освоению городского пространства.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3390BA88-012E-401F-AC9D-DDBEF0F5CC44}"/>
              </a:ext>
            </a:extLst>
          </p:cNvPr>
          <p:cNvSpPr/>
          <p:nvPr/>
        </p:nvSpPr>
        <p:spPr>
          <a:xfrm>
            <a:off x="3803706" y="3327472"/>
            <a:ext cx="36499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2024 год </a:t>
            </a:r>
            <a:r>
              <a:rPr lang="ru-RU" dirty="0">
                <a:solidFill>
                  <a:srgbClr val="002060"/>
                </a:solidFill>
              </a:rPr>
              <a:t>— </a:t>
            </a:r>
            <a:r>
              <a:rPr lang="ru-RU" dirty="0" smtClean="0">
                <a:solidFill>
                  <a:srgbClr val="002060"/>
                </a:solidFill>
              </a:rPr>
              <a:t>очередная </a:t>
            </a:r>
            <a:r>
              <a:rPr lang="ru-RU" dirty="0">
                <a:solidFill>
                  <a:srgbClr val="002060"/>
                </a:solidFill>
              </a:rPr>
              <a:t>победа в престижном конкурсе Грантов Мэра Москвы. Проект-победитель «Многоликая Москва в творчестве детей и взрослых» (номинация «Творческая Москва») перешел в стадию практической реализации в 2025 году, углубляя и расширяя ранее начатую работу.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3390BA88-012E-401F-AC9D-DDBEF0F5CC44}"/>
              </a:ext>
            </a:extLst>
          </p:cNvPr>
          <p:cNvSpPr/>
          <p:nvPr/>
        </p:nvSpPr>
        <p:spPr>
          <a:xfrm>
            <a:off x="7673950" y="3327472"/>
            <a:ext cx="45180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2025 год </a:t>
            </a:r>
            <a:r>
              <a:rPr lang="ru-RU" dirty="0">
                <a:solidFill>
                  <a:srgbClr val="002060"/>
                </a:solidFill>
              </a:rPr>
              <a:t>— получение статуса инновационной площадки Российской академии образования (РАО) на период 2025-2030 гг. Это признание на федеральном уровне подтверждает научно-методический потенциал школы. Тема работы площадки — «Развитие детской одаренности в современной образовательной среде», что задает стратегический вектор развития организации на ближайшие </a:t>
            </a:r>
            <a:r>
              <a:rPr lang="ru-RU" dirty="0" smtClean="0">
                <a:solidFill>
                  <a:srgbClr val="002060"/>
                </a:solidFill>
              </a:rPr>
              <a:t>годы.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103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07315A3-2397-47B0-9025-7B9861DA22BA}"/>
              </a:ext>
            </a:extLst>
          </p:cNvPr>
          <p:cNvSpPr/>
          <p:nvPr/>
        </p:nvSpPr>
        <p:spPr>
          <a:xfrm>
            <a:off x="612913" y="1946495"/>
            <a:ext cx="109661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Приходите </a:t>
            </a:r>
            <a:endParaRPr lang="ru-RU" sz="32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знакомиться!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726" y="-1106"/>
            <a:ext cx="4310274" cy="322960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07315A3-2397-47B0-9025-7B9861DA22BA}"/>
              </a:ext>
            </a:extLst>
          </p:cNvPr>
          <p:cNvSpPr/>
          <p:nvPr/>
        </p:nvSpPr>
        <p:spPr>
          <a:xfrm>
            <a:off x="0" y="3310976"/>
            <a:ext cx="119335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Мы </a:t>
            </a:r>
            <a:r>
              <a:rPr lang="ru-RU" sz="2400" b="1" dirty="0">
                <a:solidFill>
                  <a:srgbClr val="002060"/>
                </a:solidFill>
              </a:rPr>
              <a:t>ждем вас по адресу:</a:t>
            </a:r>
            <a:r>
              <a:rPr lang="ru-RU" sz="2400" dirty="0">
                <a:solidFill>
                  <a:srgbClr val="002060"/>
                </a:solidFill>
              </a:rPr>
              <a:t> г. Москва, </a:t>
            </a:r>
            <a:r>
              <a:rPr lang="ru-RU" sz="2400" dirty="0" smtClean="0">
                <a:solidFill>
                  <a:srgbClr val="002060"/>
                </a:solidFill>
              </a:rPr>
              <a:t>ул. Расплетина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  <a:r>
              <a:rPr lang="ru-RU" sz="2400" dirty="0" smtClean="0">
                <a:solidFill>
                  <a:srgbClr val="002060"/>
                </a:solidFill>
              </a:rPr>
              <a:t>д.17</a:t>
            </a:r>
            <a:r>
              <a:rPr lang="ru-RU" sz="2400" dirty="0">
                <a:solidFill>
                  <a:srgbClr val="002060"/>
                </a:solidFill>
              </a:rPr>
              <a:t>, </a:t>
            </a:r>
            <a:r>
              <a:rPr lang="ru-RU" sz="2400" dirty="0" smtClean="0">
                <a:solidFill>
                  <a:srgbClr val="002060"/>
                </a:solidFill>
              </a:rPr>
              <a:t>корп.2</a:t>
            </a:r>
            <a:endParaRPr lang="ru-RU" sz="2400" dirty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Телефон </a:t>
            </a:r>
            <a:r>
              <a:rPr lang="ru-RU" sz="2400" b="1" dirty="0">
                <a:solidFill>
                  <a:srgbClr val="002060"/>
                </a:solidFill>
              </a:rPr>
              <a:t>для </a:t>
            </a:r>
            <a:r>
              <a:rPr lang="ru-RU" sz="2400" b="1" dirty="0" smtClean="0">
                <a:solidFill>
                  <a:srgbClr val="002060"/>
                </a:solidFill>
              </a:rPr>
              <a:t>справок (школа, детский сад):</a:t>
            </a:r>
            <a:r>
              <a:rPr lang="ru-RU" sz="2400" dirty="0">
                <a:solidFill>
                  <a:srgbClr val="002060"/>
                </a:solidFill>
              </a:rPr>
              <a:t> </a:t>
            </a:r>
            <a:endParaRPr lang="ru-RU" sz="2400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+</a:t>
            </a:r>
            <a:r>
              <a:rPr lang="ru-RU" sz="2400" dirty="0">
                <a:solidFill>
                  <a:srgbClr val="002060"/>
                </a:solidFill>
              </a:rPr>
              <a:t>7 (499) </a:t>
            </a:r>
            <a:r>
              <a:rPr lang="ru-RU" sz="2400" dirty="0" smtClean="0">
                <a:solidFill>
                  <a:srgbClr val="002060"/>
                </a:solidFill>
              </a:rPr>
              <a:t>194-60-10, +7(985) 233-31-06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Дополнительное образование</a:t>
            </a:r>
            <a:r>
              <a:rPr lang="ru-RU" sz="2400" dirty="0" smtClean="0">
                <a:solidFill>
                  <a:srgbClr val="002060"/>
                </a:solidFill>
              </a:rPr>
              <a:t>: + 7 (916) 373-10-50</a:t>
            </a:r>
            <a:endParaRPr lang="en-US" sz="2400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E-mail</a:t>
            </a:r>
            <a:r>
              <a:rPr lang="ru-RU" sz="2400" b="1" dirty="0">
                <a:solidFill>
                  <a:srgbClr val="002060"/>
                </a:solidFill>
              </a:rPr>
              <a:t>:</a:t>
            </a:r>
            <a:r>
              <a:rPr lang="ru-RU" sz="2400" dirty="0">
                <a:solidFill>
                  <a:srgbClr val="002060"/>
                </a:solidFill>
              </a:rPr>
              <a:t> </a:t>
            </a:r>
            <a:r>
              <a:rPr lang="en-US" sz="2400" dirty="0" smtClean="0">
                <a:solidFill>
                  <a:srgbClr val="002060"/>
                </a:solidFill>
                <a:hlinkClick r:id="rId3"/>
              </a:rPr>
              <a:t>moris.69@mail.ru</a:t>
            </a:r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Сайты: </a:t>
            </a:r>
            <a:r>
              <a:rPr lang="en-US" sz="2400" dirty="0">
                <a:solidFill>
                  <a:srgbClr val="002060"/>
                </a:solidFill>
                <a:hlinkClick r:id="rId4"/>
              </a:rPr>
              <a:t>https://noumorozko.mskobr.ru</a:t>
            </a:r>
            <a:r>
              <a:rPr lang="en-US" sz="2400" dirty="0" smtClean="0">
                <a:solidFill>
                  <a:srgbClr val="002060"/>
                </a:solidFill>
                <a:hlinkClick r:id="rId4"/>
              </a:rPr>
              <a:t>/</a:t>
            </a:r>
            <a:r>
              <a:rPr lang="ru-RU" sz="2400" dirty="0" smtClean="0">
                <a:solidFill>
                  <a:srgbClr val="002060"/>
                </a:solidFill>
              </a:rPr>
              <a:t> и </a:t>
            </a:r>
            <a:r>
              <a:rPr lang="en-US" sz="2400" dirty="0">
                <a:solidFill>
                  <a:srgbClr val="002060"/>
                </a:solidFill>
                <a:hlinkClick r:id="rId5"/>
              </a:rPr>
              <a:t>http://www.l-morozko.ru</a:t>
            </a:r>
            <a:r>
              <a:rPr lang="en-US" sz="2400" dirty="0" smtClean="0">
                <a:solidFill>
                  <a:srgbClr val="002060"/>
                </a:solidFill>
                <a:hlinkClick r:id="rId5"/>
              </a:rPr>
              <a:t>/</a:t>
            </a:r>
            <a:endParaRPr lang="ru-RU" sz="2400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Мы </a:t>
            </a:r>
            <a:r>
              <a:rPr lang="ru-RU" sz="2400" b="1" dirty="0">
                <a:solidFill>
                  <a:srgbClr val="002060"/>
                </a:solidFill>
              </a:rPr>
              <a:t>в соцсетях:</a:t>
            </a:r>
            <a:r>
              <a:rPr lang="ru-RU" sz="2400" dirty="0">
                <a:solidFill>
                  <a:srgbClr val="002060"/>
                </a:solidFill>
              </a:rPr>
              <a:t> 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Telegram: </a:t>
            </a:r>
            <a:r>
              <a:rPr lang="en-US" sz="2400" dirty="0" smtClean="0">
                <a:solidFill>
                  <a:srgbClr val="002060"/>
                </a:solidFill>
                <a:hlinkClick r:id="rId6"/>
              </a:rPr>
              <a:t>https</a:t>
            </a:r>
            <a:r>
              <a:rPr lang="en-US" sz="2400" dirty="0">
                <a:solidFill>
                  <a:srgbClr val="002060"/>
                </a:solidFill>
                <a:hlinkClick r:id="rId6"/>
              </a:rPr>
              <a:t>://</a:t>
            </a:r>
            <a:r>
              <a:rPr lang="en-US" sz="2400" dirty="0" smtClean="0">
                <a:solidFill>
                  <a:srgbClr val="002060"/>
                </a:solidFill>
                <a:hlinkClick r:id="rId6"/>
              </a:rPr>
              <a:t>t.me/l_morozko</a:t>
            </a:r>
            <a:endParaRPr lang="ru-RU" sz="2400" dirty="0">
              <a:solidFill>
                <a:srgbClr val="002060"/>
              </a:solidFill>
            </a:endParaRPr>
          </a:p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ВК: </a:t>
            </a:r>
            <a:r>
              <a:rPr lang="en-US" sz="2400" dirty="0">
                <a:solidFill>
                  <a:srgbClr val="002060"/>
                </a:solidFill>
                <a:hlinkClick r:id="rId7"/>
              </a:rPr>
              <a:t>https://</a:t>
            </a:r>
            <a:r>
              <a:rPr lang="en-US" sz="2400" dirty="0" smtClean="0">
                <a:solidFill>
                  <a:srgbClr val="002060"/>
                </a:solidFill>
                <a:hlinkClick r:id="rId7"/>
              </a:rPr>
              <a:t>vk.com/morozko_school</a:t>
            </a:r>
            <a:endParaRPr lang="ru-RU" sz="2400" dirty="0" smtClean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10274" cy="322849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53" y="270785"/>
            <a:ext cx="1219294" cy="122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32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5911912"/>
            <a:ext cx="12192000" cy="9460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6E540E20-2CA9-47DF-9419-B2C7127B0A09}"/>
              </a:ext>
            </a:extLst>
          </p:cNvPr>
          <p:cNvSpPr/>
          <p:nvPr/>
        </p:nvSpPr>
        <p:spPr>
          <a:xfrm>
            <a:off x="0" y="3441083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ru-RU" sz="2000" b="1" dirty="0" smtClean="0">
                <a:solidFill>
                  <a:srgbClr val="002060"/>
                </a:solidFill>
              </a:rPr>
              <a:t>Мы </a:t>
            </a:r>
            <a:r>
              <a:rPr lang="ru-RU" sz="2000" b="1" dirty="0">
                <a:solidFill>
                  <a:srgbClr val="002060"/>
                </a:solidFill>
              </a:rPr>
              <a:t>создаем </a:t>
            </a:r>
            <a:r>
              <a:rPr lang="ru-RU" sz="2000" b="1" dirty="0" smtClean="0">
                <a:solidFill>
                  <a:srgbClr val="002060"/>
                </a:solidFill>
              </a:rPr>
              <a:t>уникальную среду – образовательное, научное, художественно-техническое и социокультурное пространство, позволяющее получить качественное, современное образование, гармоничное, всестороннее развитие личности с опорой на традиционные духовные ценности, максимальное развитие талантов и способностей, развитие творческого мышления, охватывая </a:t>
            </a:r>
            <a:r>
              <a:rPr lang="ru-RU" sz="2000" b="1" dirty="0">
                <a:solidFill>
                  <a:srgbClr val="002060"/>
                </a:solidFill>
              </a:rPr>
              <a:t>все этапы взросления </a:t>
            </a:r>
            <a:r>
              <a:rPr lang="ru-RU" sz="2000" b="1" dirty="0" smtClean="0">
                <a:solidFill>
                  <a:srgbClr val="002060"/>
                </a:solidFill>
              </a:rPr>
              <a:t>ребенка, обеспечивая преемственность между дошкольным, школьным и дополнительным образованием: от </a:t>
            </a:r>
            <a:r>
              <a:rPr lang="ru-RU" sz="2000" b="1" dirty="0">
                <a:solidFill>
                  <a:srgbClr val="002060"/>
                </a:solidFill>
              </a:rPr>
              <a:t>первых шагов в детском саду до </a:t>
            </a:r>
            <a:r>
              <a:rPr lang="ru-RU" sz="2000" b="1" dirty="0" smtClean="0">
                <a:solidFill>
                  <a:srgbClr val="002060"/>
                </a:solidFill>
              </a:rPr>
              <a:t>уверенных достижений </a:t>
            </a:r>
            <a:r>
              <a:rPr lang="ru-RU" sz="2000" b="1" dirty="0">
                <a:solidFill>
                  <a:srgbClr val="002060"/>
                </a:solidFill>
              </a:rPr>
              <a:t>в </a:t>
            </a:r>
            <a:r>
              <a:rPr lang="ru-RU" sz="2000" b="1" dirty="0" smtClean="0">
                <a:solidFill>
                  <a:srgbClr val="002060"/>
                </a:solidFill>
              </a:rPr>
              <a:t>школе.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752" y="0"/>
            <a:ext cx="2295368" cy="15377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632" y="0"/>
            <a:ext cx="2295368" cy="15377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295368" cy="153771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lum brigh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05" y="1"/>
            <a:ext cx="2159972" cy="15377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511" y="0"/>
            <a:ext cx="2299087" cy="154020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0908635-2B19-40B7-9307-1049A58581C9}"/>
              </a:ext>
            </a:extLst>
          </p:cNvPr>
          <p:cNvSpPr/>
          <p:nvPr/>
        </p:nvSpPr>
        <p:spPr>
          <a:xfrm>
            <a:off x="0" y="1845372"/>
            <a:ext cx="12192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Наша </a:t>
            </a: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миссия: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«Вдохновляем на обучение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учим трудиться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радостью –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растим творцов будущего» - </a:t>
            </a:r>
          </a:p>
          <a:p>
            <a:pPr algn="ctr"/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 лет безупречной работы</a:t>
            </a:r>
            <a:endParaRPr lang="ru-RU" sz="2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50908635-2B19-40B7-9307-1049A58581C9}"/>
              </a:ext>
            </a:extLst>
          </p:cNvPr>
          <p:cNvSpPr/>
          <p:nvPr/>
        </p:nvSpPr>
        <p:spPr>
          <a:xfrm>
            <a:off x="0" y="6031012"/>
            <a:ext cx="1219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2000" b="1" i="1" dirty="0">
                <a:solidFill>
                  <a:srgbClr val="002060"/>
                </a:solidFill>
              </a:rPr>
              <a:t>Мы помогаем учащимся и их семьям в достижении физического, эмоционального, </a:t>
            </a:r>
          </a:p>
          <a:p>
            <a:pPr lvl="1" algn="ctr"/>
            <a:r>
              <a:rPr lang="ru-RU" sz="2000" b="1" i="1" dirty="0" smtClean="0">
                <a:solidFill>
                  <a:srgbClr val="002060"/>
                </a:solidFill>
              </a:rPr>
              <a:t>духовно-нравственного, социального </a:t>
            </a:r>
            <a:r>
              <a:rPr lang="ru-RU" sz="2000" b="1" i="1" dirty="0">
                <a:solidFill>
                  <a:srgbClr val="002060"/>
                </a:solidFill>
              </a:rPr>
              <a:t>благополучия и здоровья. 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5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5918572"/>
            <a:ext cx="12192000" cy="9460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6E540E20-2CA9-47DF-9419-B2C7127B0A09}"/>
              </a:ext>
            </a:extLst>
          </p:cNvPr>
          <p:cNvSpPr/>
          <p:nvPr/>
        </p:nvSpPr>
        <p:spPr>
          <a:xfrm>
            <a:off x="877000" y="2084180"/>
            <a:ext cx="1043799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Саморазвитие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i="1" dirty="0" smtClean="0">
                <a:solidFill>
                  <a:srgbClr val="002060"/>
                </a:solidFill>
              </a:rPr>
              <a:t>– стремление постоянно учиться, расширять кругозор;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Любознательность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i="1" dirty="0" smtClean="0">
                <a:solidFill>
                  <a:srgbClr val="002060"/>
                </a:solidFill>
              </a:rPr>
              <a:t>– живой интерес к новым знаниям;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Целеустремленность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i="1" dirty="0" smtClean="0">
                <a:solidFill>
                  <a:srgbClr val="002060"/>
                </a:solidFill>
              </a:rPr>
              <a:t>– умение ставить цели и идти к их достижению;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Уважение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i="1" dirty="0" smtClean="0">
                <a:solidFill>
                  <a:srgbClr val="002060"/>
                </a:solidFill>
              </a:rPr>
              <a:t>– признание достоинства каждого участника образовательного процесса</a:t>
            </a:r>
            <a:r>
              <a:rPr lang="ru-RU" i="1" dirty="0">
                <a:solidFill>
                  <a:srgbClr val="002060"/>
                </a:solidFill>
              </a:rPr>
              <a:t>;</a:t>
            </a:r>
            <a:endParaRPr lang="ru-RU" i="1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Открытость к диалогу </a:t>
            </a:r>
            <a:r>
              <a:rPr lang="ru-RU" i="1" dirty="0" smtClean="0">
                <a:solidFill>
                  <a:srgbClr val="002060"/>
                </a:solidFill>
              </a:rPr>
              <a:t>– умение слушать и слышать, конструктивно обсуждать услышанное;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Креативность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i="1" dirty="0" smtClean="0">
                <a:solidFill>
                  <a:srgbClr val="002060"/>
                </a:solidFill>
              </a:rPr>
              <a:t>– умение мыслить нестандартно, находить оригинальные решения;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Инициативность </a:t>
            </a:r>
            <a:r>
              <a:rPr lang="ru-RU" i="1" dirty="0" smtClean="0">
                <a:solidFill>
                  <a:srgbClr val="002060"/>
                </a:solidFill>
              </a:rPr>
              <a:t>– готовность предлагать идеи;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Ответственность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i="1" dirty="0" smtClean="0">
                <a:solidFill>
                  <a:srgbClr val="002060"/>
                </a:solidFill>
              </a:rPr>
              <a:t>– осознание последствий своих действий, выполнение обязательств;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Дисциплинированность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i="1" dirty="0" smtClean="0">
                <a:solidFill>
                  <a:srgbClr val="002060"/>
                </a:solidFill>
              </a:rPr>
              <a:t>– соблюдение правил, организация своего времени;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Практико-ориентированность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i="1" dirty="0" smtClean="0">
                <a:solidFill>
                  <a:srgbClr val="002060"/>
                </a:solidFill>
              </a:rPr>
              <a:t>– понимание связи учебных знаний с реальной жизнью;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Адаптивность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–</a:t>
            </a:r>
            <a:r>
              <a:rPr lang="ru-RU" i="1" dirty="0" smtClean="0">
                <a:solidFill>
                  <a:srgbClr val="002060"/>
                </a:solidFill>
              </a:rPr>
              <a:t> гибкость мышления, умение быстро осваивать новое;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002060"/>
                </a:solidFill>
              </a:rPr>
              <a:t>Проектное мышление </a:t>
            </a:r>
            <a:r>
              <a:rPr lang="ru-RU" i="1" dirty="0" smtClean="0">
                <a:solidFill>
                  <a:srgbClr val="002060"/>
                </a:solidFill>
              </a:rPr>
              <a:t>– навык ставить задачи, планировать, доводить дело до конца.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50908635-2B19-40B7-9307-1049A58581C9}"/>
              </a:ext>
            </a:extLst>
          </p:cNvPr>
          <p:cNvSpPr/>
          <p:nvPr/>
        </p:nvSpPr>
        <p:spPr>
          <a:xfrm>
            <a:off x="450" y="1591737"/>
            <a:ext cx="1219155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Школа «МОРОЗКО»: наши </a:t>
            </a:r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ценности в </a:t>
            </a:r>
            <a:r>
              <a:rPr lang="ru-RU" sz="2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обучении</a:t>
            </a:r>
            <a:endParaRPr lang="ru-RU" sz="2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0908635-2B19-40B7-9307-1049A58581C9}"/>
              </a:ext>
            </a:extLst>
          </p:cNvPr>
          <p:cNvSpPr/>
          <p:nvPr/>
        </p:nvSpPr>
        <p:spPr>
          <a:xfrm>
            <a:off x="0" y="6089073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 smtClean="0">
                <a:solidFill>
                  <a:srgbClr val="002060"/>
                </a:solidFill>
              </a:rPr>
              <a:t>Когда ребенок принимает ценности, обучение становится не обязанностью, а увлекательным путешествием, </a:t>
            </a:r>
          </a:p>
          <a:p>
            <a:pPr lvl="0" algn="ctr"/>
            <a:r>
              <a:rPr lang="ru-RU" b="1" i="1" dirty="0" smtClean="0">
                <a:solidFill>
                  <a:srgbClr val="002060"/>
                </a:solidFill>
              </a:rPr>
              <a:t>он учится ставить цели и находить нестандартные решения, доводить начатое до конца.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1036" name="Picture 12" descr="https://noumorozko.mskobr.ru/files/23_24/%D0%9D%D0%9E%D0%92%D0%9E%D0%A1%D0%A2%D0%98/%D0%94%D0%B5%D1%82%D1%81%D0%BA%D0%B8%D0%B9%20%D1%81%D0%B0%D0%B4/%D0%A8%D0%B0%D1%88%D0%B5%D1%87%D0%BD%D1%8B%D0%B9%20%D1%82%D1%83%D1%80%D0%BD%D0%B8%D1%80/9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363" y="0"/>
            <a:ext cx="2252187" cy="150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842" y="0"/>
            <a:ext cx="2252627" cy="150175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52628" cy="150175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683" y="0"/>
            <a:ext cx="2252629" cy="1501752"/>
          </a:xfrm>
          <a:prstGeom prst="rect">
            <a:avLst/>
          </a:prstGeom>
        </p:spPr>
      </p:pic>
      <p:pic>
        <p:nvPicPr>
          <p:cNvPr id="1048" name="Picture 24" descr="https://noumorozko.mskobr.ru/attach_files/gallery/master-klass-kalligrafiya-u-otryada-kaktusyi_1734/medium/photo-2024-06-27-10-07-09-4-171950797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422" y="0"/>
            <a:ext cx="2254831" cy="150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3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5911913"/>
            <a:ext cx="12192000" cy="9460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50908635-2B19-40B7-9307-1049A58581C9}"/>
              </a:ext>
            </a:extLst>
          </p:cNvPr>
          <p:cNvSpPr/>
          <p:nvPr/>
        </p:nvSpPr>
        <p:spPr>
          <a:xfrm>
            <a:off x="0" y="1453864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Маленькие открытия каждый 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Детском саду «МОРОЗКО»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268C489D-FE44-4CD5-9161-4F59E3769DB8}"/>
              </a:ext>
            </a:extLst>
          </p:cNvPr>
          <p:cNvSpPr/>
          <p:nvPr/>
        </p:nvSpPr>
        <p:spPr>
          <a:xfrm>
            <a:off x="290945" y="2218592"/>
            <a:ext cx="1161011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b="1" dirty="0">
                <a:solidFill>
                  <a:srgbClr val="002060"/>
                </a:solidFill>
              </a:rPr>
              <a:t>Возраст:</a:t>
            </a:r>
            <a:r>
              <a:rPr lang="ru-RU" dirty="0">
                <a:solidFill>
                  <a:srgbClr val="002060"/>
                </a:solidFill>
              </a:rPr>
              <a:t> дети от 3 до 7 лет.</a:t>
            </a:r>
          </a:p>
          <a:p>
            <a:pPr lvl="0" algn="just"/>
            <a:r>
              <a:rPr lang="ru-RU" b="1" dirty="0">
                <a:solidFill>
                  <a:srgbClr val="002060"/>
                </a:solidFill>
              </a:rPr>
              <a:t>М</a:t>
            </a:r>
            <a:r>
              <a:rPr lang="ru-RU" b="1" dirty="0" smtClean="0">
                <a:solidFill>
                  <a:srgbClr val="002060"/>
                </a:solidFill>
              </a:rPr>
              <a:t>ы предлагаем семьям комплекс образовательных и воспитательных услуг: 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</a:rPr>
              <a:t>Группы </a:t>
            </a:r>
            <a:r>
              <a:rPr lang="ru-RU" b="1" i="1" dirty="0" smtClean="0">
                <a:solidFill>
                  <a:srgbClr val="002060"/>
                </a:solidFill>
              </a:rPr>
              <a:t>полного дня и </a:t>
            </a:r>
            <a:r>
              <a:rPr lang="ru-RU" b="1" i="1" dirty="0">
                <a:solidFill>
                  <a:srgbClr val="002060"/>
                </a:solidFill>
              </a:rPr>
              <a:t>кратковременного </a:t>
            </a:r>
            <a:r>
              <a:rPr lang="ru-RU" b="1" i="1" dirty="0" smtClean="0">
                <a:solidFill>
                  <a:srgbClr val="002060"/>
                </a:solidFill>
              </a:rPr>
              <a:t>пребывания.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</a:rPr>
              <a:t>Комплексные </a:t>
            </a:r>
            <a:r>
              <a:rPr lang="ru-RU" b="1" dirty="0">
                <a:solidFill>
                  <a:srgbClr val="002060"/>
                </a:solidFill>
              </a:rPr>
              <a:t>развивающие </a:t>
            </a:r>
            <a:r>
              <a:rPr lang="ru-RU" b="1" dirty="0" smtClean="0">
                <a:solidFill>
                  <a:srgbClr val="002060"/>
                </a:solidFill>
              </a:rPr>
              <a:t>занятия: </a:t>
            </a:r>
            <a:r>
              <a:rPr lang="ru-RU" i="1" dirty="0" smtClean="0">
                <a:solidFill>
                  <a:srgbClr val="002060"/>
                </a:solidFill>
              </a:rPr>
              <a:t>речь</a:t>
            </a:r>
            <a:r>
              <a:rPr lang="ru-RU" i="1" dirty="0">
                <a:solidFill>
                  <a:srgbClr val="002060"/>
                </a:solidFill>
              </a:rPr>
              <a:t>, логика, окружающий </a:t>
            </a:r>
            <a:r>
              <a:rPr lang="ru-RU" i="1" dirty="0" smtClean="0">
                <a:solidFill>
                  <a:srgbClr val="002060"/>
                </a:solidFill>
              </a:rPr>
              <a:t>мир.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</a:rPr>
              <a:t>Подготовка </a:t>
            </a:r>
            <a:r>
              <a:rPr lang="ru-RU" b="1" dirty="0">
                <a:solidFill>
                  <a:srgbClr val="002060"/>
                </a:solidFill>
              </a:rPr>
              <a:t>к </a:t>
            </a:r>
            <a:r>
              <a:rPr lang="ru-RU" b="1" dirty="0" smtClean="0">
                <a:solidFill>
                  <a:srgbClr val="002060"/>
                </a:solidFill>
              </a:rPr>
              <a:t>школе: </a:t>
            </a:r>
            <a:r>
              <a:rPr lang="ru-RU" i="1" dirty="0" smtClean="0">
                <a:solidFill>
                  <a:srgbClr val="002060"/>
                </a:solidFill>
              </a:rPr>
              <a:t>обучение чтению, счету, письму.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</a:rPr>
              <a:t>Специализированная поддержка</a:t>
            </a:r>
            <a:r>
              <a:rPr lang="ru-RU" b="1" i="1" dirty="0" smtClean="0">
                <a:solidFill>
                  <a:srgbClr val="002060"/>
                </a:solidFill>
              </a:rPr>
              <a:t>:</a:t>
            </a:r>
            <a:r>
              <a:rPr lang="ru-RU" b="1" i="1" dirty="0">
                <a:solidFill>
                  <a:srgbClr val="002060"/>
                </a:solidFill>
              </a:rPr>
              <a:t> </a:t>
            </a:r>
            <a:r>
              <a:rPr lang="ru-RU" i="1" dirty="0">
                <a:solidFill>
                  <a:srgbClr val="002060"/>
                </a:solidFill>
              </a:rPr>
              <a:t>л</a:t>
            </a:r>
            <a:r>
              <a:rPr lang="ru-RU" i="1" dirty="0" smtClean="0">
                <a:solidFill>
                  <a:srgbClr val="002060"/>
                </a:solidFill>
              </a:rPr>
              <a:t>огопедическая </a:t>
            </a:r>
            <a:r>
              <a:rPr lang="ru-RU" i="1" dirty="0">
                <a:solidFill>
                  <a:srgbClr val="002060"/>
                </a:solidFill>
              </a:rPr>
              <a:t>помощь и психологическое </a:t>
            </a:r>
            <a:r>
              <a:rPr lang="ru-RU" i="1" dirty="0" smtClean="0">
                <a:solidFill>
                  <a:srgbClr val="002060"/>
                </a:solidFill>
              </a:rPr>
              <a:t>сопровождение.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</a:rPr>
              <a:t>Творческое развитие: </a:t>
            </a:r>
            <a:r>
              <a:rPr lang="ru-RU" i="1" dirty="0" smtClean="0">
                <a:solidFill>
                  <a:srgbClr val="002060"/>
                </a:solidFill>
              </a:rPr>
              <a:t>рисование</a:t>
            </a:r>
            <a:r>
              <a:rPr lang="ru-RU" i="1" dirty="0">
                <a:solidFill>
                  <a:srgbClr val="002060"/>
                </a:solidFill>
              </a:rPr>
              <a:t> </a:t>
            </a:r>
            <a:r>
              <a:rPr lang="ru-RU" i="1" dirty="0" smtClean="0">
                <a:solidFill>
                  <a:srgbClr val="002060"/>
                </a:solidFill>
              </a:rPr>
              <a:t>и </a:t>
            </a:r>
            <a:r>
              <a:rPr lang="ru-RU" i="1" dirty="0">
                <a:solidFill>
                  <a:srgbClr val="002060"/>
                </a:solidFill>
              </a:rPr>
              <a:t>лепка, </a:t>
            </a:r>
            <a:r>
              <a:rPr lang="ru-RU" i="1" dirty="0" smtClean="0">
                <a:solidFill>
                  <a:srgbClr val="002060"/>
                </a:solidFill>
              </a:rPr>
              <a:t>музыка и </a:t>
            </a:r>
            <a:r>
              <a:rPr lang="ru-RU" i="1" dirty="0">
                <a:solidFill>
                  <a:srgbClr val="002060"/>
                </a:solidFill>
              </a:rPr>
              <a:t>ритмика, </a:t>
            </a:r>
            <a:r>
              <a:rPr lang="ru-RU" i="1" dirty="0" smtClean="0">
                <a:solidFill>
                  <a:srgbClr val="002060"/>
                </a:solidFill>
              </a:rPr>
              <a:t>робототехника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</a:rPr>
              <a:t>Проектная деятельность: </a:t>
            </a:r>
            <a:r>
              <a:rPr lang="ru-RU" i="1" dirty="0" smtClean="0">
                <a:solidFill>
                  <a:srgbClr val="002060"/>
                </a:solidFill>
              </a:rPr>
              <a:t>совместная исследовательская и метапредметная деятельность воспитанников, педагогов и родителей.</a:t>
            </a:r>
          </a:p>
          <a:p>
            <a:pPr marL="285750" lvl="0" indent="-285750" algn="just">
              <a:buFont typeface="Wingdings" panose="05000000000000000000" pitchFamily="2" charset="2"/>
              <a:buChar char="v"/>
            </a:pPr>
            <a:r>
              <a:rPr lang="ru-RU" b="1" dirty="0" smtClean="0">
                <a:solidFill>
                  <a:srgbClr val="002060"/>
                </a:solidFill>
              </a:rPr>
              <a:t>Инновации: </a:t>
            </a:r>
            <a:r>
              <a:rPr lang="ru-RU" i="1" dirty="0" smtClean="0">
                <a:solidFill>
                  <a:srgbClr val="002060"/>
                </a:solidFill>
              </a:rPr>
              <a:t>«</a:t>
            </a:r>
            <a:r>
              <a:rPr lang="ru-RU" i="1" dirty="0">
                <a:solidFill>
                  <a:srgbClr val="002060"/>
                </a:solidFill>
              </a:rPr>
              <a:t>Мир </a:t>
            </a:r>
            <a:r>
              <a:rPr lang="ru-RU" i="1" dirty="0" smtClean="0">
                <a:solidFill>
                  <a:srgbClr val="002060"/>
                </a:solidFill>
              </a:rPr>
              <a:t>головоломок» (развитие когнитивных и моторных навыков, абстрактного, логического, нестандартного, пространственного мышления).</a:t>
            </a:r>
            <a:endParaRPr lang="ru-RU" i="1" dirty="0">
              <a:solidFill>
                <a:srgbClr val="002060"/>
              </a:solidFill>
            </a:endParaRPr>
          </a:p>
          <a:p>
            <a:pPr lvl="0" algn="just"/>
            <a:r>
              <a:rPr lang="ru-RU" b="1" dirty="0" smtClean="0">
                <a:solidFill>
                  <a:srgbClr val="002060"/>
                </a:solidFill>
              </a:rPr>
              <a:t>Наша </a:t>
            </a:r>
            <a:r>
              <a:rPr lang="ru-RU" b="1" dirty="0">
                <a:solidFill>
                  <a:srgbClr val="002060"/>
                </a:solidFill>
              </a:rPr>
              <a:t>гордость:</a:t>
            </a:r>
            <a:r>
              <a:rPr lang="ru-RU" dirty="0">
                <a:solidFill>
                  <a:srgbClr val="002060"/>
                </a:solidFill>
              </a:rPr>
              <a:t> Мягкая адаптация к детскому </a:t>
            </a:r>
            <a:r>
              <a:rPr lang="ru-RU" dirty="0" smtClean="0">
                <a:solidFill>
                  <a:srgbClr val="002060"/>
                </a:solidFill>
              </a:rPr>
              <a:t>саду, </a:t>
            </a:r>
            <a:r>
              <a:rPr lang="ru-RU" dirty="0">
                <a:solidFill>
                  <a:srgbClr val="002060"/>
                </a:solidFill>
              </a:rPr>
              <a:t>индивидуальный подход к </a:t>
            </a:r>
            <a:r>
              <a:rPr lang="ru-RU" dirty="0" smtClean="0">
                <a:solidFill>
                  <a:srgbClr val="002060"/>
                </a:solidFill>
              </a:rPr>
              <a:t>каждому воспитаннику, создание комфортной среды для роста и раскрытия его уникальных способностей.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6960" y="0"/>
            <a:ext cx="2586924" cy="14538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535" y="0"/>
            <a:ext cx="2180797" cy="14538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983" y="-23759"/>
            <a:ext cx="1970164" cy="14776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92" y="-753"/>
            <a:ext cx="2210485" cy="14736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0"/>
          <a:stretch/>
        </p:blipFill>
        <p:spPr>
          <a:xfrm>
            <a:off x="2502728" y="-753"/>
            <a:ext cx="2212581" cy="146399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50908635-2B19-40B7-9307-1049A58581C9}"/>
              </a:ext>
            </a:extLst>
          </p:cNvPr>
          <p:cNvSpPr/>
          <p:nvPr/>
        </p:nvSpPr>
        <p:spPr>
          <a:xfrm>
            <a:off x="0" y="6061790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solidFill>
                  <a:srgbClr val="002060"/>
                </a:solidFill>
              </a:rPr>
              <a:t>Мы создаем развивающую среду, где каждый малыш раскрывается </a:t>
            </a:r>
          </a:p>
          <a:p>
            <a:pPr lvl="0" algn="ctr"/>
            <a:r>
              <a:rPr lang="ru-RU" b="1" i="1" dirty="0">
                <a:solidFill>
                  <a:srgbClr val="002060"/>
                </a:solidFill>
              </a:rPr>
              <a:t>и с радостью идет навстречу школьной жизни!</a:t>
            </a:r>
          </a:p>
        </p:txBody>
      </p:sp>
    </p:spTree>
    <p:extLst>
      <p:ext uri="{BB962C8B-B14F-4D97-AF65-F5344CB8AC3E}">
        <p14:creationId xmlns:p14="http://schemas.microsoft.com/office/powerpoint/2010/main" val="348766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5911912"/>
            <a:ext cx="12192000" cy="9460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DF038261-3CB9-478B-84B8-8947251C8CF0}"/>
              </a:ext>
            </a:extLst>
          </p:cNvPr>
          <p:cNvSpPr/>
          <p:nvPr/>
        </p:nvSpPr>
        <p:spPr>
          <a:xfrm>
            <a:off x="0" y="1513576"/>
            <a:ext cx="12192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Первая ступень к большим достижениям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3C2EB1F-7A3E-4DDC-8F59-D8F93784A6AA}"/>
              </a:ext>
            </a:extLst>
          </p:cNvPr>
          <p:cNvSpPr/>
          <p:nvPr/>
        </p:nvSpPr>
        <p:spPr>
          <a:xfrm>
            <a:off x="213515" y="1884050"/>
            <a:ext cx="11764969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dirty="0" smtClean="0">
                <a:solidFill>
                  <a:srgbClr val="002060"/>
                </a:solidFill>
              </a:rPr>
              <a:t>Классы</a:t>
            </a:r>
            <a:r>
              <a:rPr lang="ru-RU" sz="1700" b="1" dirty="0">
                <a:solidFill>
                  <a:srgbClr val="002060"/>
                </a:solidFill>
              </a:rPr>
              <a:t>:</a:t>
            </a:r>
            <a:r>
              <a:rPr lang="ru-RU" sz="1700" dirty="0">
                <a:solidFill>
                  <a:srgbClr val="002060"/>
                </a:solidFill>
              </a:rPr>
              <a:t> 1</a:t>
            </a:r>
            <a:r>
              <a:rPr lang="ru-RU" sz="1700" dirty="0" smtClean="0">
                <a:solidFill>
                  <a:srgbClr val="002060"/>
                </a:solidFill>
              </a:rPr>
              <a:t>– 4 классы</a:t>
            </a:r>
            <a:endParaRPr lang="ru-RU" sz="1700" dirty="0">
              <a:solidFill>
                <a:srgbClr val="002060"/>
              </a:solidFill>
            </a:endParaRPr>
          </a:p>
          <a:p>
            <a:pPr algn="just"/>
            <a:r>
              <a:rPr lang="ru-RU" sz="1700" b="1" dirty="0">
                <a:solidFill>
                  <a:srgbClr val="002060"/>
                </a:solidFill>
              </a:rPr>
              <a:t>Особенности </a:t>
            </a:r>
            <a:r>
              <a:rPr lang="ru-RU" sz="1700" b="1" dirty="0" smtClean="0">
                <a:solidFill>
                  <a:srgbClr val="002060"/>
                </a:solidFill>
              </a:rPr>
              <a:t>обучения: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700" b="1" dirty="0" smtClean="0">
                <a:solidFill>
                  <a:srgbClr val="002060"/>
                </a:solidFill>
              </a:rPr>
              <a:t>Классы </a:t>
            </a:r>
            <a:r>
              <a:rPr lang="ru-RU" sz="1700" b="1" dirty="0">
                <a:solidFill>
                  <a:srgbClr val="002060"/>
                </a:solidFill>
              </a:rPr>
              <a:t>с </a:t>
            </a:r>
            <a:r>
              <a:rPr lang="ru-RU" sz="1700" b="1" dirty="0" smtClean="0">
                <a:solidFill>
                  <a:srgbClr val="002060"/>
                </a:solidFill>
              </a:rPr>
              <a:t>малой наполняемостью </a:t>
            </a:r>
            <a:r>
              <a:rPr lang="ru-RU" sz="1700" dirty="0" smtClean="0">
                <a:solidFill>
                  <a:srgbClr val="002060"/>
                </a:solidFill>
              </a:rPr>
              <a:t>(до </a:t>
            </a:r>
            <a:r>
              <a:rPr lang="ru-RU" sz="1700" dirty="0">
                <a:solidFill>
                  <a:srgbClr val="002060"/>
                </a:solidFill>
              </a:rPr>
              <a:t>15 </a:t>
            </a:r>
            <a:r>
              <a:rPr lang="ru-RU" sz="1700" dirty="0" smtClean="0">
                <a:solidFill>
                  <a:srgbClr val="002060"/>
                </a:solidFill>
              </a:rPr>
              <a:t>человек). Преимущества: </a:t>
            </a:r>
            <a:r>
              <a:rPr lang="ru-RU" sz="1700" i="1" dirty="0">
                <a:solidFill>
                  <a:srgbClr val="002060"/>
                </a:solidFill>
              </a:rPr>
              <a:t>И</a:t>
            </a:r>
            <a:r>
              <a:rPr lang="ru-RU" sz="1700" i="1" dirty="0" smtClean="0">
                <a:solidFill>
                  <a:srgbClr val="002060"/>
                </a:solidFill>
              </a:rPr>
              <a:t>ндивидуальный подход – фундамент качественного образования позволяет педагогу уделить персональное внимание каждому ребенку, развитию его способностей и потенциала. Своевременная помощь при возникновении трудностей. Создание комфортной атмосферы. Эффективная система обратной связи.</a:t>
            </a:r>
            <a:endParaRPr lang="ru-RU" sz="1700" i="1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700" b="1" dirty="0" smtClean="0">
                <a:solidFill>
                  <a:srgbClr val="002060"/>
                </a:solidFill>
              </a:rPr>
              <a:t>Современная </a:t>
            </a:r>
            <a:r>
              <a:rPr lang="ru-RU" sz="1700" b="1" dirty="0">
                <a:solidFill>
                  <a:srgbClr val="002060"/>
                </a:solidFill>
              </a:rPr>
              <a:t>материально-техническая </a:t>
            </a:r>
            <a:r>
              <a:rPr lang="ru-RU" sz="1700" b="1" dirty="0" smtClean="0">
                <a:solidFill>
                  <a:srgbClr val="002060"/>
                </a:solidFill>
              </a:rPr>
              <a:t>база </a:t>
            </a:r>
            <a:r>
              <a:rPr lang="ru-RU" sz="1700" i="1" dirty="0" smtClean="0">
                <a:solidFill>
                  <a:srgbClr val="002060"/>
                </a:solidFill>
              </a:rPr>
              <a:t>создает оптимальные условия для качественного обучения, освоения учебных дисциплин и внедрения инновационных технологий.</a:t>
            </a:r>
            <a:endParaRPr lang="ru-RU" sz="1700" i="1" dirty="0">
              <a:solidFill>
                <a:srgbClr val="00206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700" b="1" dirty="0" smtClean="0">
                <a:solidFill>
                  <a:srgbClr val="002060"/>
                </a:solidFill>
              </a:rPr>
              <a:t>Внеурочная деятельность - увлекательное дополнение к урокам</a:t>
            </a:r>
            <a:r>
              <a:rPr lang="ru-RU" sz="1700" dirty="0" smtClean="0">
                <a:solidFill>
                  <a:srgbClr val="002060"/>
                </a:solidFill>
              </a:rPr>
              <a:t>: </a:t>
            </a:r>
            <a:r>
              <a:rPr lang="ru-RU" sz="1700" i="1" dirty="0" smtClean="0">
                <a:solidFill>
                  <a:srgbClr val="002060"/>
                </a:solidFill>
              </a:rPr>
              <a:t>проектная работа, развивающая исследовательские навыки; </a:t>
            </a:r>
            <a:r>
              <a:rPr lang="ru-RU" sz="1700" i="1" dirty="0">
                <a:solidFill>
                  <a:srgbClr val="002060"/>
                </a:solidFill>
              </a:rPr>
              <a:t>шахматы, </a:t>
            </a:r>
            <a:r>
              <a:rPr lang="ru-RU" sz="1700" i="1" dirty="0" smtClean="0">
                <a:solidFill>
                  <a:srgbClr val="002060"/>
                </a:solidFill>
              </a:rPr>
              <a:t>способствующие формированию логики и развитию стратегического мышления; робототехника, знакомящая с основами программирования, инженерии и современных технологий.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700" b="1" dirty="0" smtClean="0">
                <a:solidFill>
                  <a:srgbClr val="002060"/>
                </a:solidFill>
              </a:rPr>
              <a:t>Образовательная модель полного дня </a:t>
            </a:r>
            <a:r>
              <a:rPr lang="ru-RU" sz="1700" i="1" dirty="0" smtClean="0">
                <a:solidFill>
                  <a:srgbClr val="002060"/>
                </a:solidFill>
              </a:rPr>
              <a:t>обеспечивает единство учебного и воспитательного процесса, создавая условия для гармоничного развития личности через сочетание академических занятий </a:t>
            </a:r>
            <a:r>
              <a:rPr lang="ru-RU" sz="1700" i="1" dirty="0">
                <a:solidFill>
                  <a:srgbClr val="002060"/>
                </a:solidFill>
              </a:rPr>
              <a:t>и</a:t>
            </a:r>
            <a:r>
              <a:rPr lang="ru-RU" sz="1700" i="1" dirty="0" smtClean="0">
                <a:solidFill>
                  <a:srgbClr val="002060"/>
                </a:solidFill>
              </a:rPr>
              <a:t> творческой деятельности.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1700" b="1" dirty="0" smtClean="0">
                <a:solidFill>
                  <a:srgbClr val="002060"/>
                </a:solidFill>
              </a:rPr>
              <a:t>Система наставничества </a:t>
            </a:r>
            <a:r>
              <a:rPr lang="ru-RU" sz="1700" i="1" dirty="0" smtClean="0">
                <a:solidFill>
                  <a:srgbClr val="002060"/>
                </a:solidFill>
              </a:rPr>
              <a:t>способствует адаптации школьников, помогает им ставить и достигать образовательных целей.</a:t>
            </a:r>
            <a:endParaRPr lang="ru-RU" sz="1700" i="1" dirty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903" y="-9096"/>
            <a:ext cx="2491558" cy="15147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32"/>
          <a:stretch/>
        </p:blipFill>
        <p:spPr>
          <a:xfrm>
            <a:off x="4971219" y="0"/>
            <a:ext cx="2489542" cy="151476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088" y="-10842"/>
            <a:ext cx="2277382" cy="151825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72145" cy="1514762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0908635-2B19-40B7-9307-1049A58581C9}"/>
              </a:ext>
            </a:extLst>
          </p:cNvPr>
          <p:cNvSpPr/>
          <p:nvPr/>
        </p:nvSpPr>
        <p:spPr>
          <a:xfrm>
            <a:off x="18106" y="5923290"/>
            <a:ext cx="121920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solidFill>
                  <a:srgbClr val="002060"/>
                </a:solidFill>
              </a:rPr>
              <a:t>Результат:</a:t>
            </a:r>
            <a:r>
              <a:rPr lang="ru-RU" i="1" dirty="0">
                <a:solidFill>
                  <a:srgbClr val="002060"/>
                </a:solidFill>
              </a:rPr>
              <a:t> </a:t>
            </a:r>
            <a:r>
              <a:rPr lang="ru-RU" b="1" i="1" dirty="0">
                <a:solidFill>
                  <a:srgbClr val="002060"/>
                </a:solidFill>
              </a:rPr>
              <a:t>формирование осознанного интереса к учебе </a:t>
            </a:r>
            <a:r>
              <a:rPr lang="ru-RU" b="1" i="1" dirty="0" smtClean="0">
                <a:solidFill>
                  <a:srgbClr val="002060"/>
                </a:solidFill>
              </a:rPr>
              <a:t>и приобретение прочных </a:t>
            </a:r>
            <a:r>
              <a:rPr lang="ru-RU" b="1" i="1" dirty="0">
                <a:solidFill>
                  <a:srgbClr val="002060"/>
                </a:solidFill>
              </a:rPr>
              <a:t>базовых знаний, </a:t>
            </a:r>
          </a:p>
          <a:p>
            <a:pPr lvl="0" algn="ctr"/>
            <a:r>
              <a:rPr lang="ru-RU" b="1" i="1" dirty="0">
                <a:solidFill>
                  <a:srgbClr val="002060"/>
                </a:solidFill>
              </a:rPr>
              <a:t>баланс между мотивацией и содержанием. </a:t>
            </a:r>
          </a:p>
          <a:p>
            <a:pPr lvl="0" algn="ctr"/>
            <a:r>
              <a:rPr lang="ru-RU" b="1" i="1" dirty="0">
                <a:solidFill>
                  <a:srgbClr val="002060"/>
                </a:solidFill>
              </a:rPr>
              <a:t>Интерес дает энергию для обучения, знания открывают новые возможности.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2" name="Picture 16" descr="https://noumorozko.mskobr.ru/attach_files/gallery/otkryityiy-urok-1a-klassa-po-matematike_1843/medium/img-1064-1737800326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39"/>
          <a:stretch/>
        </p:blipFill>
        <p:spPr bwMode="auto">
          <a:xfrm>
            <a:off x="9914686" y="-8503"/>
            <a:ext cx="2277314" cy="152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642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5911913"/>
            <a:ext cx="12192000" cy="9460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3C2EB1F-7A3E-4DDC-8F59-D8F93784A6AA}"/>
              </a:ext>
            </a:extLst>
          </p:cNvPr>
          <p:cNvSpPr/>
          <p:nvPr/>
        </p:nvSpPr>
        <p:spPr>
          <a:xfrm>
            <a:off x="0" y="2403486"/>
            <a:ext cx="1219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1. Цикл </a:t>
            </a:r>
            <a:r>
              <a:rPr lang="ru-RU" b="1" dirty="0">
                <a:solidFill>
                  <a:srgbClr val="002060"/>
                </a:solidFill>
              </a:rPr>
              <a:t>занятий «Разговор о важном</a:t>
            </a:r>
            <a:r>
              <a:rPr lang="ru-RU" b="1" dirty="0" smtClean="0">
                <a:solidFill>
                  <a:srgbClr val="002060"/>
                </a:solidFill>
              </a:rPr>
              <a:t>»: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i="1" dirty="0">
                <a:solidFill>
                  <a:srgbClr val="002060"/>
                </a:solidFill>
              </a:rPr>
              <a:t>обсуждение актуальных социальных и этических </a:t>
            </a:r>
            <a:r>
              <a:rPr lang="ru-RU" i="1" dirty="0" smtClean="0">
                <a:solidFill>
                  <a:srgbClr val="002060"/>
                </a:solidFill>
              </a:rPr>
              <a:t>вопросов, патриотическое воспитание и знакомство с культурным наследием России, профориентация и жизненные приоритеты;</a:t>
            </a:r>
          </a:p>
          <a:p>
            <a:pPr algn="just"/>
            <a:endParaRPr lang="ru-RU" i="1" dirty="0" smtClean="0">
              <a:solidFill>
                <a:srgbClr val="002060"/>
              </a:solidFill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2. Краеведение</a:t>
            </a:r>
            <a:r>
              <a:rPr lang="ru-RU" b="1" dirty="0">
                <a:solidFill>
                  <a:srgbClr val="002060"/>
                </a:solidFill>
              </a:rPr>
              <a:t>, экскурсионные программы</a:t>
            </a:r>
            <a:r>
              <a:rPr lang="ru-RU" b="1" dirty="0" smtClean="0">
                <a:solidFill>
                  <a:srgbClr val="002060"/>
                </a:solidFill>
              </a:rPr>
              <a:t>:</a:t>
            </a:r>
            <a:r>
              <a:rPr lang="ru-RU" i="1" dirty="0" smtClean="0">
                <a:solidFill>
                  <a:srgbClr val="002060"/>
                </a:solidFill>
              </a:rPr>
              <a:t> знакомство </a:t>
            </a:r>
            <a:r>
              <a:rPr lang="ru-RU" i="1" dirty="0">
                <a:solidFill>
                  <a:srgbClr val="002060"/>
                </a:solidFill>
              </a:rPr>
              <a:t>с достопримечательностями и предприятиями </a:t>
            </a:r>
            <a:r>
              <a:rPr lang="ru-RU" i="1" dirty="0" smtClean="0">
                <a:solidFill>
                  <a:srgbClr val="002060"/>
                </a:solidFill>
              </a:rPr>
              <a:t>района; героями, </a:t>
            </a:r>
            <a:r>
              <a:rPr lang="ru-RU" i="1" dirty="0">
                <a:solidFill>
                  <a:srgbClr val="002060"/>
                </a:solidFill>
              </a:rPr>
              <a:t>в честь которых названы улицы р-на Щукино СЗАО </a:t>
            </a:r>
            <a:r>
              <a:rPr lang="ru-RU" i="1" dirty="0" smtClean="0">
                <a:solidFill>
                  <a:srgbClr val="002060"/>
                </a:solidFill>
              </a:rPr>
              <a:t>г. Москвы (защита </a:t>
            </a:r>
            <a:r>
              <a:rPr lang="ru-RU" i="1" dirty="0">
                <a:solidFill>
                  <a:srgbClr val="002060"/>
                </a:solidFill>
              </a:rPr>
              <a:t>проектов</a:t>
            </a:r>
            <a:r>
              <a:rPr lang="ru-RU" i="1" dirty="0" smtClean="0">
                <a:solidFill>
                  <a:srgbClr val="002060"/>
                </a:solidFill>
              </a:rPr>
              <a:t>); знакомство </a:t>
            </a:r>
            <a:r>
              <a:rPr lang="ru-RU" i="1" dirty="0">
                <a:solidFill>
                  <a:srgbClr val="002060"/>
                </a:solidFill>
              </a:rPr>
              <a:t>с культурным наследием Москвы и Московской области</a:t>
            </a:r>
            <a:r>
              <a:rPr lang="ru-RU" i="1" dirty="0" smtClean="0">
                <a:solidFill>
                  <a:srgbClr val="002060"/>
                </a:solidFill>
              </a:rPr>
              <a:t>;</a:t>
            </a:r>
          </a:p>
          <a:p>
            <a:pPr algn="just"/>
            <a:endParaRPr lang="ru-RU" i="1" dirty="0" smtClean="0">
              <a:solidFill>
                <a:srgbClr val="002060"/>
              </a:solidFill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3. Проектно-исследовательская деятельность: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r>
              <a:rPr lang="ru-RU" i="1" dirty="0" smtClean="0">
                <a:solidFill>
                  <a:srgbClr val="002060"/>
                </a:solidFill>
              </a:rPr>
              <a:t>урочная деятельность (учебные проекты по предметам), внеурочные курсы, индивидуальные и групповые проекты, междисциплинарные проекты (объединяют знания из разных предметных областей), социальные (решают проблемы школы/города), исследовательские проекты. Воспитательный эффект: инициативность, любознательность, ответственность за итог, целеустремленность </a:t>
            </a:r>
            <a:r>
              <a:rPr lang="ru-RU" i="1" dirty="0">
                <a:solidFill>
                  <a:srgbClr val="002060"/>
                </a:solidFill>
              </a:rPr>
              <a:t>,</a:t>
            </a:r>
            <a:r>
              <a:rPr lang="ru-RU" i="1" dirty="0" smtClean="0">
                <a:solidFill>
                  <a:srgbClr val="002060"/>
                </a:solidFill>
              </a:rPr>
              <a:t> самостоятельность, логика, критическое мышление;</a:t>
            </a:r>
            <a:endParaRPr lang="ru-RU" i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DF038261-3CB9-478B-84B8-8947251C8CF0}"/>
              </a:ext>
            </a:extLst>
          </p:cNvPr>
          <p:cNvSpPr/>
          <p:nvPr/>
        </p:nvSpPr>
        <p:spPr>
          <a:xfrm>
            <a:off x="0" y="1541938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воспитания Школы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Целостная модель, объединяющая урочную и внеурочную деятельность: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lum brigh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"/>
          <a:stretch/>
        </p:blipFill>
        <p:spPr>
          <a:xfrm>
            <a:off x="9827605" y="-6420"/>
            <a:ext cx="2364395" cy="15237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376" y="0"/>
            <a:ext cx="2277966" cy="151938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480" y="1933"/>
            <a:ext cx="2294987" cy="1529991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0908635-2B19-40B7-9307-1049A58581C9}"/>
              </a:ext>
            </a:extLst>
          </p:cNvPr>
          <p:cNvSpPr/>
          <p:nvPr/>
        </p:nvSpPr>
        <p:spPr>
          <a:xfrm>
            <a:off x="0" y="6067943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solidFill>
                  <a:srgbClr val="002060"/>
                </a:solidFill>
              </a:rPr>
              <a:t>В основе всего — духовно-нравственное воспитание: мы помогаем ученикам осознать ценность семьи, патриотизма, доброты, ответственности перед обществом</a:t>
            </a:r>
            <a:r>
              <a:rPr lang="ru-RU" b="1" i="1" dirty="0" smtClean="0">
                <a:solidFill>
                  <a:srgbClr val="002060"/>
                </a:solidFill>
              </a:rPr>
              <a:t>.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9" b="9496"/>
          <a:stretch/>
        </p:blipFill>
        <p:spPr>
          <a:xfrm>
            <a:off x="0" y="0"/>
            <a:ext cx="2377179" cy="15237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801" y="0"/>
            <a:ext cx="2275953" cy="151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2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5911913"/>
            <a:ext cx="12192000" cy="9460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C3C2EB1F-7A3E-4DDC-8F59-D8F93784A6AA}"/>
              </a:ext>
            </a:extLst>
          </p:cNvPr>
          <p:cNvSpPr/>
          <p:nvPr/>
        </p:nvSpPr>
        <p:spPr>
          <a:xfrm>
            <a:off x="0" y="2263693"/>
            <a:ext cx="12192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4. Фестивальное движение - многоуровневая </a:t>
            </a:r>
            <a:r>
              <a:rPr lang="ru-RU" b="1" dirty="0">
                <a:solidFill>
                  <a:srgbClr val="002060"/>
                </a:solidFill>
              </a:rPr>
              <a:t>система </a:t>
            </a:r>
            <a:r>
              <a:rPr lang="ru-RU" b="1" dirty="0" smtClean="0">
                <a:solidFill>
                  <a:srgbClr val="002060"/>
                </a:solidFill>
              </a:rPr>
              <a:t>мероприятий</a:t>
            </a:r>
            <a:r>
              <a:rPr lang="ru-RU" b="1" i="1" dirty="0" smtClean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от </a:t>
            </a:r>
            <a:r>
              <a:rPr lang="ru-RU" b="1" dirty="0">
                <a:solidFill>
                  <a:srgbClr val="002060"/>
                </a:solidFill>
              </a:rPr>
              <a:t>школьного до </a:t>
            </a:r>
            <a:r>
              <a:rPr lang="ru-RU" b="1" dirty="0" smtClean="0">
                <a:solidFill>
                  <a:srgbClr val="002060"/>
                </a:solidFill>
              </a:rPr>
              <a:t>международного: </a:t>
            </a:r>
            <a:r>
              <a:rPr lang="ru-RU" dirty="0" smtClean="0">
                <a:solidFill>
                  <a:srgbClr val="002060"/>
                </a:solidFill>
              </a:rPr>
              <a:t>расширяет </a:t>
            </a:r>
            <a:r>
              <a:rPr lang="ru-RU" dirty="0">
                <a:solidFill>
                  <a:srgbClr val="002060"/>
                </a:solidFill>
              </a:rPr>
              <a:t>социальный опыт, </a:t>
            </a:r>
            <a:r>
              <a:rPr lang="ru-RU" dirty="0" smtClean="0">
                <a:solidFill>
                  <a:srgbClr val="002060"/>
                </a:solidFill>
              </a:rPr>
              <a:t>раскрывает способности, переживание успеха, командная работа, укрепляет </a:t>
            </a:r>
            <a:r>
              <a:rPr lang="ru-RU" dirty="0">
                <a:solidFill>
                  <a:srgbClr val="002060"/>
                </a:solidFill>
              </a:rPr>
              <a:t>патриотические </a:t>
            </a:r>
            <a:r>
              <a:rPr lang="ru-RU" dirty="0" smtClean="0">
                <a:solidFill>
                  <a:srgbClr val="002060"/>
                </a:solidFill>
              </a:rPr>
              <a:t>чувства всех участников.</a:t>
            </a:r>
            <a:endParaRPr lang="ru-RU" i="1" dirty="0">
              <a:solidFill>
                <a:srgbClr val="002060"/>
              </a:solidFill>
            </a:endParaRPr>
          </a:p>
          <a:p>
            <a:pPr algn="just"/>
            <a:r>
              <a:rPr lang="ru-RU" i="1" dirty="0" smtClean="0">
                <a:solidFill>
                  <a:srgbClr val="002060"/>
                </a:solidFill>
              </a:rPr>
              <a:t>Виды мероприятий: тематические фестивали (литературные, музыкальные, хореографические, кулинарные и т.д.), конкурсы творческих работ (ИЗО, ДПИ, Вокал, Игра на музыкальных инструментах, Видеоролики), предметные недели, смотры талантов, марафоны искусств (недели творчества с мастер-классами) и т.д.;</a:t>
            </a:r>
          </a:p>
          <a:p>
            <a:pPr algn="just"/>
            <a:endParaRPr lang="ru-RU" i="1" dirty="0">
              <a:solidFill>
                <a:srgbClr val="002060"/>
              </a:solidFill>
            </a:endParaRPr>
          </a:p>
          <a:p>
            <a:pPr algn="just"/>
            <a:r>
              <a:rPr lang="ru-RU" b="1" i="1" dirty="0" smtClean="0">
                <a:solidFill>
                  <a:srgbClr val="002060"/>
                </a:solidFill>
              </a:rPr>
              <a:t>5. </a:t>
            </a:r>
            <a:r>
              <a:rPr lang="ru-RU" b="1" dirty="0" smtClean="0">
                <a:solidFill>
                  <a:srgbClr val="002060"/>
                </a:solidFill>
              </a:rPr>
              <a:t>Интерактивный театр:</a:t>
            </a:r>
            <a:r>
              <a:rPr lang="ru-RU" i="1" dirty="0" smtClean="0">
                <a:solidFill>
                  <a:srgbClr val="002060"/>
                </a:solidFill>
              </a:rPr>
              <a:t> </a:t>
            </a:r>
            <a:r>
              <a:rPr lang="ru-RU" i="1" dirty="0">
                <a:solidFill>
                  <a:srgbClr val="002060"/>
                </a:solidFill>
              </a:rPr>
              <a:t>участие всех </a:t>
            </a:r>
            <a:r>
              <a:rPr lang="ru-RU" i="1" dirty="0" smtClean="0">
                <a:solidFill>
                  <a:srgbClr val="002060"/>
                </a:solidFill>
              </a:rPr>
              <a:t>обучающихся </a:t>
            </a:r>
            <a:r>
              <a:rPr lang="ru-RU" i="1" dirty="0">
                <a:solidFill>
                  <a:srgbClr val="002060"/>
                </a:solidFill>
              </a:rPr>
              <a:t>и педагогов школы в ежегодных театрализованных представлениях;</a:t>
            </a:r>
          </a:p>
          <a:p>
            <a:pPr algn="just"/>
            <a:endParaRPr lang="ru-RU" i="1" dirty="0" smtClean="0">
              <a:solidFill>
                <a:srgbClr val="002060"/>
              </a:solidFill>
            </a:endParaRPr>
          </a:p>
          <a:p>
            <a:pPr algn="just"/>
            <a:r>
              <a:rPr lang="ru-RU" b="1" dirty="0" smtClean="0">
                <a:solidFill>
                  <a:srgbClr val="002060"/>
                </a:solidFill>
              </a:rPr>
              <a:t>6. Взаимодействие </a:t>
            </a:r>
            <a:r>
              <a:rPr lang="ru-RU" b="1" dirty="0">
                <a:solidFill>
                  <a:srgbClr val="002060"/>
                </a:solidFill>
              </a:rPr>
              <a:t>с семьями </a:t>
            </a:r>
            <a:r>
              <a:rPr lang="ru-RU" b="1" dirty="0" smtClean="0">
                <a:solidFill>
                  <a:srgbClr val="002060"/>
                </a:solidFill>
              </a:rPr>
              <a:t>обучающихся: </a:t>
            </a:r>
            <a:r>
              <a:rPr lang="ru-RU" i="1" dirty="0">
                <a:solidFill>
                  <a:srgbClr val="002060"/>
                </a:solidFill>
              </a:rPr>
              <a:t>семейные проекты, ранняя профориентация, участие родителей в образовательном процессе школы </a:t>
            </a:r>
            <a:r>
              <a:rPr lang="ru-RU" i="1" dirty="0" smtClean="0">
                <a:solidFill>
                  <a:srgbClr val="002060"/>
                </a:solidFill>
              </a:rPr>
              <a:t>(встречи </a:t>
            </a:r>
            <a:r>
              <a:rPr lang="ru-RU" i="1" dirty="0">
                <a:solidFill>
                  <a:srgbClr val="002060"/>
                </a:solidFill>
              </a:rPr>
              <a:t>с учеными, </a:t>
            </a:r>
            <a:r>
              <a:rPr lang="ru-RU" i="1" dirty="0" smtClean="0">
                <a:solidFill>
                  <a:srgbClr val="002060"/>
                </a:solidFill>
              </a:rPr>
              <a:t>инженерно-техническими работниками , работниками полиции</a:t>
            </a:r>
            <a:r>
              <a:rPr lang="ru-RU" i="1" dirty="0">
                <a:solidFill>
                  <a:srgbClr val="002060"/>
                </a:solidFill>
              </a:rPr>
              <a:t>, военными, дипломатами, писателями, представителями творческих профессий).</a:t>
            </a:r>
            <a:endParaRPr lang="ru-RU" i="1" dirty="0" smtClean="0">
              <a:solidFill>
                <a:srgbClr val="002060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DF038261-3CB9-478B-84B8-8947251C8CF0}"/>
              </a:ext>
            </a:extLst>
          </p:cNvPr>
          <p:cNvSpPr/>
          <p:nvPr/>
        </p:nvSpPr>
        <p:spPr>
          <a:xfrm>
            <a:off x="0" y="1517302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Система воспитания Школы 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Целостная модель, объединяющая урочную и внеурочную деятельность: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0908635-2B19-40B7-9307-1049A58581C9}"/>
              </a:ext>
            </a:extLst>
          </p:cNvPr>
          <p:cNvSpPr/>
          <p:nvPr/>
        </p:nvSpPr>
        <p:spPr>
          <a:xfrm>
            <a:off x="0" y="6084340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solidFill>
                  <a:srgbClr val="002060"/>
                </a:solidFill>
              </a:rPr>
              <a:t>В основе всего — духовно-нравственное воспитание: мы помогаем ученикам осознать ценность семьи, патриотизма, доброты, ответственности перед обществом</a:t>
            </a:r>
            <a:r>
              <a:rPr lang="ru-RU" b="1" i="1" dirty="0" smtClean="0">
                <a:solidFill>
                  <a:srgbClr val="002060"/>
                </a:solidFill>
              </a:rPr>
              <a:t>.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785" y="11382"/>
            <a:ext cx="2269635" cy="15130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67958" cy="15118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203" y="0"/>
            <a:ext cx="2258777" cy="150585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>
            <a:lum brigh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225" y="0"/>
            <a:ext cx="2258775" cy="1505850"/>
          </a:xfrm>
          <a:prstGeom prst="rect">
            <a:avLst/>
          </a:prstGeom>
        </p:spPr>
      </p:pic>
      <p:pic>
        <p:nvPicPr>
          <p:cNvPr id="1032" name="Picture 8" descr="https://noumorozko.mskobr.ru/attach_files/gallery/konkurs-chtetsov-posvyasch-nnyiy-dnyu-pobedyi-v-velikoy-otechestvennoy-voyne-1941-1945-g-g_1704/medium/img-3204-1718737729.JPG"/>
          <p:cNvPicPr>
            <a:picLocks noChangeAspect="1" noChangeArrowheads="1"/>
          </p:cNvPicPr>
          <p:nvPr/>
        </p:nvPicPr>
        <p:blipFill>
          <a:blip r:embed="rId8" cstate="print">
            <a:lum brigh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44" y="0"/>
            <a:ext cx="2257673" cy="150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57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5911913"/>
            <a:ext cx="12192000" cy="9460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712B7553-0616-4AA8-8C25-01F3C0E6A9D7}"/>
              </a:ext>
            </a:extLst>
          </p:cNvPr>
          <p:cNvSpPr/>
          <p:nvPr/>
        </p:nvSpPr>
        <p:spPr>
          <a:xfrm>
            <a:off x="341793" y="2192829"/>
            <a:ext cx="1150841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solidFill>
                  <a:srgbClr val="002060"/>
                </a:solidFill>
              </a:rPr>
              <a:t>Техническая</a:t>
            </a:r>
            <a:r>
              <a:rPr lang="ru-RU" sz="2000" dirty="0" smtClean="0">
                <a:solidFill>
                  <a:srgbClr val="002060"/>
                </a:solidFill>
              </a:rPr>
              <a:t>: </a:t>
            </a:r>
            <a:r>
              <a:rPr lang="ru-RU" dirty="0" smtClean="0">
                <a:solidFill>
                  <a:srgbClr val="002060"/>
                </a:solidFill>
              </a:rPr>
              <a:t>«Курс </a:t>
            </a:r>
            <a:r>
              <a:rPr lang="ru-RU" dirty="0">
                <a:solidFill>
                  <a:srgbClr val="002060"/>
                </a:solidFill>
              </a:rPr>
              <a:t>логики</a:t>
            </a:r>
            <a:r>
              <a:rPr lang="ru-RU" dirty="0" smtClean="0">
                <a:solidFill>
                  <a:srgbClr val="002060"/>
                </a:solidFill>
              </a:rPr>
              <a:t>», «</a:t>
            </a:r>
            <a:r>
              <a:rPr lang="ru-RU" dirty="0">
                <a:solidFill>
                  <a:srgbClr val="002060"/>
                </a:solidFill>
              </a:rPr>
              <a:t>Робототехника</a:t>
            </a:r>
            <a:r>
              <a:rPr lang="ru-RU" dirty="0" smtClean="0">
                <a:solidFill>
                  <a:srgbClr val="002060"/>
                </a:solidFill>
              </a:rPr>
              <a:t>», «</a:t>
            </a:r>
            <a:r>
              <a:rPr lang="ru-RU" dirty="0">
                <a:solidFill>
                  <a:srgbClr val="002060"/>
                </a:solidFill>
              </a:rPr>
              <a:t>Конструирование</a:t>
            </a:r>
            <a:r>
              <a:rPr lang="ru-RU" dirty="0" smtClean="0">
                <a:solidFill>
                  <a:srgbClr val="002060"/>
                </a:solidFill>
              </a:rPr>
              <a:t>», «</a:t>
            </a:r>
            <a:r>
              <a:rPr lang="ru-RU" dirty="0">
                <a:solidFill>
                  <a:srgbClr val="002060"/>
                </a:solidFill>
              </a:rPr>
              <a:t>Программирование</a:t>
            </a:r>
            <a:r>
              <a:rPr lang="ru-RU" dirty="0" smtClean="0">
                <a:solidFill>
                  <a:srgbClr val="002060"/>
                </a:solidFill>
              </a:rPr>
              <a:t>», «</a:t>
            </a:r>
            <a:r>
              <a:rPr lang="ru-RU" dirty="0">
                <a:solidFill>
                  <a:srgbClr val="002060"/>
                </a:solidFill>
              </a:rPr>
              <a:t>Занимательная информатика</a:t>
            </a:r>
            <a:r>
              <a:rPr lang="ru-RU" dirty="0" smtClean="0">
                <a:solidFill>
                  <a:srgbClr val="002060"/>
                </a:solidFill>
              </a:rPr>
              <a:t>», « Ментальная арифметика», «Мультстудия»</a:t>
            </a:r>
            <a:endParaRPr lang="ru-RU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sz="2000" b="1" u="sng" dirty="0" smtClean="0">
                <a:solidFill>
                  <a:srgbClr val="002060"/>
                </a:solidFill>
              </a:rPr>
              <a:t>Физкультурно-спортивная</a:t>
            </a:r>
            <a:r>
              <a:rPr lang="ru-RU" sz="2000" dirty="0" smtClean="0">
                <a:solidFill>
                  <a:srgbClr val="002060"/>
                </a:solidFill>
              </a:rPr>
              <a:t>: </a:t>
            </a:r>
            <a:r>
              <a:rPr lang="ru-RU" dirty="0" smtClean="0">
                <a:solidFill>
                  <a:srgbClr val="002060"/>
                </a:solidFill>
              </a:rPr>
              <a:t>«</a:t>
            </a:r>
            <a:r>
              <a:rPr lang="ru-RU" dirty="0">
                <a:solidFill>
                  <a:srgbClr val="002060"/>
                </a:solidFill>
              </a:rPr>
              <a:t>Тхэквондо</a:t>
            </a:r>
            <a:r>
              <a:rPr lang="ru-RU" dirty="0" smtClean="0">
                <a:solidFill>
                  <a:srgbClr val="002060"/>
                </a:solidFill>
              </a:rPr>
              <a:t>», «</a:t>
            </a:r>
            <a:r>
              <a:rPr lang="ru-RU" dirty="0">
                <a:solidFill>
                  <a:srgbClr val="002060"/>
                </a:solidFill>
              </a:rPr>
              <a:t>Детский фитнес</a:t>
            </a:r>
            <a:r>
              <a:rPr lang="ru-RU" dirty="0" smtClean="0">
                <a:solidFill>
                  <a:srgbClr val="002060"/>
                </a:solidFill>
              </a:rPr>
              <a:t>», «</a:t>
            </a:r>
            <a:r>
              <a:rPr lang="ru-RU" dirty="0">
                <a:solidFill>
                  <a:srgbClr val="002060"/>
                </a:solidFill>
              </a:rPr>
              <a:t>Общая </a:t>
            </a:r>
            <a:r>
              <a:rPr lang="ru-RU" dirty="0" smtClean="0">
                <a:solidFill>
                  <a:srgbClr val="002060"/>
                </a:solidFill>
              </a:rPr>
              <a:t>Физическая </a:t>
            </a:r>
            <a:r>
              <a:rPr lang="ru-RU" dirty="0">
                <a:solidFill>
                  <a:srgbClr val="002060"/>
                </a:solidFill>
              </a:rPr>
              <a:t>П</a:t>
            </a:r>
            <a:r>
              <a:rPr lang="ru-RU" dirty="0" smtClean="0">
                <a:solidFill>
                  <a:srgbClr val="002060"/>
                </a:solidFill>
              </a:rPr>
              <a:t>одготовка», Шахматы</a:t>
            </a:r>
            <a:endParaRPr lang="ru-RU" dirty="0">
              <a:solidFill>
                <a:srgbClr val="002060"/>
              </a:solidFill>
            </a:endParaRPr>
          </a:p>
          <a:p>
            <a:endParaRPr lang="ru-RU" b="1" dirty="0" smtClean="0">
              <a:solidFill>
                <a:srgbClr val="002060"/>
              </a:solidFill>
            </a:endParaRPr>
          </a:p>
          <a:p>
            <a:r>
              <a:rPr lang="ru-RU" sz="2000" b="1" u="sng" dirty="0" smtClean="0">
                <a:solidFill>
                  <a:srgbClr val="002060"/>
                </a:solidFill>
              </a:rPr>
              <a:t>Художественная: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dirty="0" smtClean="0">
                <a:solidFill>
                  <a:srgbClr val="002060"/>
                </a:solidFill>
              </a:rPr>
              <a:t>«</a:t>
            </a:r>
            <a:r>
              <a:rPr lang="ru-RU" dirty="0">
                <a:solidFill>
                  <a:srgbClr val="002060"/>
                </a:solidFill>
              </a:rPr>
              <a:t>Весёлая палитра</a:t>
            </a:r>
            <a:r>
              <a:rPr lang="ru-RU" dirty="0" smtClean="0">
                <a:solidFill>
                  <a:srgbClr val="002060"/>
                </a:solidFill>
              </a:rPr>
              <a:t>», «</a:t>
            </a:r>
            <a:r>
              <a:rPr lang="ru-RU" dirty="0">
                <a:solidFill>
                  <a:srgbClr val="002060"/>
                </a:solidFill>
              </a:rPr>
              <a:t>Изобразительное искусство – мир прекрасного</a:t>
            </a:r>
            <a:r>
              <a:rPr lang="ru-RU" dirty="0" smtClean="0">
                <a:solidFill>
                  <a:srgbClr val="002060"/>
                </a:solidFill>
              </a:rPr>
              <a:t>», «</a:t>
            </a:r>
            <a:r>
              <a:rPr lang="ru-RU" dirty="0">
                <a:solidFill>
                  <a:srgbClr val="002060"/>
                </a:solidFill>
              </a:rPr>
              <a:t>Основы декоративно-прикладного искусства</a:t>
            </a:r>
            <a:r>
              <a:rPr lang="ru-RU" dirty="0" smtClean="0">
                <a:solidFill>
                  <a:srgbClr val="002060"/>
                </a:solidFill>
              </a:rPr>
              <a:t>», «</a:t>
            </a:r>
            <a:r>
              <a:rPr lang="ru-RU" dirty="0">
                <a:solidFill>
                  <a:srgbClr val="002060"/>
                </a:solidFill>
              </a:rPr>
              <a:t>Очумелые ручки</a:t>
            </a:r>
            <a:r>
              <a:rPr lang="ru-RU" dirty="0" smtClean="0">
                <a:solidFill>
                  <a:srgbClr val="002060"/>
                </a:solidFill>
              </a:rPr>
              <a:t>», «</a:t>
            </a:r>
            <a:r>
              <a:rPr lang="ru-RU" dirty="0">
                <a:solidFill>
                  <a:srgbClr val="002060"/>
                </a:solidFill>
              </a:rPr>
              <a:t>Керамика</a:t>
            </a:r>
            <a:r>
              <a:rPr lang="ru-RU" dirty="0" smtClean="0">
                <a:solidFill>
                  <a:srgbClr val="002060"/>
                </a:solidFill>
              </a:rPr>
              <a:t>», «</a:t>
            </a:r>
            <a:r>
              <a:rPr lang="ru-RU" dirty="0">
                <a:solidFill>
                  <a:srgbClr val="002060"/>
                </a:solidFill>
              </a:rPr>
              <a:t>Маленькие дизайнеры</a:t>
            </a:r>
            <a:r>
              <a:rPr lang="ru-RU" dirty="0" smtClean="0">
                <a:solidFill>
                  <a:srgbClr val="002060"/>
                </a:solidFill>
              </a:rPr>
              <a:t>», «</a:t>
            </a:r>
            <a:r>
              <a:rPr lang="ru-RU" dirty="0">
                <a:solidFill>
                  <a:srgbClr val="002060"/>
                </a:solidFill>
              </a:rPr>
              <a:t>Молодой балет Москвы</a:t>
            </a:r>
            <a:r>
              <a:rPr lang="ru-RU" dirty="0" smtClean="0">
                <a:solidFill>
                  <a:srgbClr val="002060"/>
                </a:solidFill>
              </a:rPr>
              <a:t>», «Музыка </a:t>
            </a:r>
            <a:r>
              <a:rPr lang="ru-RU" dirty="0">
                <a:solidFill>
                  <a:srgbClr val="002060"/>
                </a:solidFill>
              </a:rPr>
              <a:t>в мире» - </a:t>
            </a:r>
            <a:r>
              <a:rPr lang="ru-RU" dirty="0" smtClean="0">
                <a:solidFill>
                  <a:srgbClr val="002060"/>
                </a:solidFill>
              </a:rPr>
              <a:t>фортепиано, «</a:t>
            </a:r>
            <a:r>
              <a:rPr lang="ru-RU" dirty="0">
                <a:solidFill>
                  <a:srgbClr val="002060"/>
                </a:solidFill>
              </a:rPr>
              <a:t>Классика гитары</a:t>
            </a:r>
            <a:r>
              <a:rPr lang="ru-RU" dirty="0" smtClean="0">
                <a:solidFill>
                  <a:srgbClr val="002060"/>
                </a:solidFill>
              </a:rPr>
              <a:t>», «</a:t>
            </a:r>
            <a:r>
              <a:rPr lang="ru-RU" dirty="0">
                <a:solidFill>
                  <a:srgbClr val="002060"/>
                </a:solidFill>
              </a:rPr>
              <a:t>Веселые нотки</a:t>
            </a:r>
            <a:r>
              <a:rPr lang="ru-RU" dirty="0" smtClean="0">
                <a:solidFill>
                  <a:srgbClr val="002060"/>
                </a:solidFill>
              </a:rPr>
              <a:t>» - вокал</a:t>
            </a:r>
            <a:endParaRPr lang="ru-RU" dirty="0">
              <a:solidFill>
                <a:srgbClr val="002060"/>
              </a:solidFill>
            </a:endParaRPr>
          </a:p>
          <a:p>
            <a:endParaRPr lang="ru-RU" b="1" dirty="0">
              <a:solidFill>
                <a:srgbClr val="002060"/>
              </a:solidFill>
            </a:endParaRPr>
          </a:p>
          <a:p>
            <a:r>
              <a:rPr lang="ru-RU" sz="2000" b="1" u="sng" dirty="0" smtClean="0">
                <a:solidFill>
                  <a:srgbClr val="002060"/>
                </a:solidFill>
              </a:rPr>
              <a:t>Социально-гуманитарная</a:t>
            </a:r>
            <a:r>
              <a:rPr lang="ru-RU" sz="2000" b="1" dirty="0" smtClean="0">
                <a:solidFill>
                  <a:srgbClr val="002060"/>
                </a:solidFill>
              </a:rPr>
              <a:t>: </a:t>
            </a:r>
            <a:r>
              <a:rPr lang="ru-RU" dirty="0" smtClean="0">
                <a:solidFill>
                  <a:srgbClr val="002060"/>
                </a:solidFill>
              </a:rPr>
              <a:t>« Работаем над произношением» – логопедия, Английский </a:t>
            </a:r>
            <a:r>
              <a:rPr lang="ru-RU" dirty="0">
                <a:solidFill>
                  <a:srgbClr val="002060"/>
                </a:solidFill>
              </a:rPr>
              <a:t>язык» </a:t>
            </a:r>
            <a:r>
              <a:rPr lang="ru-RU" dirty="0" smtClean="0">
                <a:solidFill>
                  <a:srgbClr val="002060"/>
                </a:solidFill>
              </a:rPr>
              <a:t>разговорный, «Иностранный (английский</a:t>
            </a:r>
            <a:r>
              <a:rPr lang="ru-RU" dirty="0">
                <a:solidFill>
                  <a:srgbClr val="002060"/>
                </a:solidFill>
              </a:rPr>
              <a:t>) язык для меня</a:t>
            </a:r>
            <a:r>
              <a:rPr lang="ru-RU" dirty="0" smtClean="0">
                <a:solidFill>
                  <a:srgbClr val="002060"/>
                </a:solidFill>
              </a:rPr>
              <a:t>», Школьный </a:t>
            </a:r>
            <a:r>
              <a:rPr lang="ru-RU" dirty="0">
                <a:solidFill>
                  <a:srgbClr val="002060"/>
                </a:solidFill>
              </a:rPr>
              <a:t>интерактивный театр, основанный на </a:t>
            </a:r>
            <a:r>
              <a:rPr lang="ru-RU" dirty="0" smtClean="0">
                <a:solidFill>
                  <a:srgbClr val="002060"/>
                </a:solidFill>
              </a:rPr>
              <a:t>вовлечении </a:t>
            </a:r>
            <a:r>
              <a:rPr lang="ru-RU" dirty="0">
                <a:solidFill>
                  <a:srgbClr val="002060"/>
                </a:solidFill>
              </a:rPr>
              <a:t>каждого учащегося школы в процесс создания и постановки общешкольных </a:t>
            </a:r>
            <a:r>
              <a:rPr lang="ru-RU" dirty="0" smtClean="0">
                <a:solidFill>
                  <a:srgbClr val="002060"/>
                </a:solidFill>
              </a:rPr>
              <a:t>представлений.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4050" y="2261"/>
            <a:ext cx="2813744" cy="149872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3" b="73597"/>
          <a:stretch/>
        </p:blipFill>
        <p:spPr>
          <a:xfrm>
            <a:off x="2371653" y="0"/>
            <a:ext cx="2080547" cy="150098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lum bright="8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33847" cy="148923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327" y="0"/>
            <a:ext cx="2253673" cy="150098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842"/>
          <a:stretch/>
        </p:blipFill>
        <p:spPr>
          <a:xfrm>
            <a:off x="7535600" y="0"/>
            <a:ext cx="2264920" cy="1500981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DF038261-3CB9-478B-84B8-8947251C8CF0}"/>
              </a:ext>
            </a:extLst>
          </p:cNvPr>
          <p:cNvSpPr/>
          <p:nvPr/>
        </p:nvSpPr>
        <p:spPr>
          <a:xfrm>
            <a:off x="0" y="161629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Направленности дополнительного образования:</a:t>
            </a:r>
            <a:endParaRPr lang="ru-RU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50908635-2B19-40B7-9307-1049A58581C9}"/>
              </a:ext>
            </a:extLst>
          </p:cNvPr>
          <p:cNvSpPr/>
          <p:nvPr/>
        </p:nvSpPr>
        <p:spPr>
          <a:xfrm>
            <a:off x="-406861" y="5682165"/>
            <a:ext cx="12192000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1700" i="1" dirty="0">
              <a:solidFill>
                <a:srgbClr val="002060"/>
              </a:solidFill>
              <a:latin typeface="quote-cjk-patch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0908635-2B19-40B7-9307-1049A58581C9}"/>
              </a:ext>
            </a:extLst>
          </p:cNvPr>
          <p:cNvSpPr/>
          <p:nvPr/>
        </p:nvSpPr>
        <p:spPr>
          <a:xfrm>
            <a:off x="0" y="6061790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solidFill>
                  <a:srgbClr val="002060"/>
                </a:solidFill>
              </a:rPr>
              <a:t>Дополнительное </a:t>
            </a:r>
            <a:r>
              <a:rPr lang="ru-RU" b="1" i="1" dirty="0" smtClean="0">
                <a:solidFill>
                  <a:srgbClr val="002060"/>
                </a:solidFill>
              </a:rPr>
              <a:t>образование детей </a:t>
            </a:r>
            <a:r>
              <a:rPr lang="ru-RU" b="1" i="1" dirty="0">
                <a:solidFill>
                  <a:srgbClr val="002060"/>
                </a:solidFill>
              </a:rPr>
              <a:t>– важная часть образовательной системы, дополняющая школьную программу, помогающая раскрыть потенциал и таланты наших учеников.</a:t>
            </a:r>
          </a:p>
        </p:txBody>
      </p:sp>
    </p:spTree>
    <p:extLst>
      <p:ext uri="{BB962C8B-B14F-4D97-AF65-F5344CB8AC3E}">
        <p14:creationId xmlns:p14="http://schemas.microsoft.com/office/powerpoint/2010/main" val="243395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5914791"/>
            <a:ext cx="12192000" cy="9460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3390BA88-012E-401F-AC9D-DDBEF0F5CC44}"/>
              </a:ext>
            </a:extLst>
          </p:cNvPr>
          <p:cNvSpPr/>
          <p:nvPr/>
        </p:nvSpPr>
        <p:spPr>
          <a:xfrm>
            <a:off x="0" y="1566774"/>
            <a:ext cx="12192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Инновационная деятельность.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Школа — территория инноваций и развития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</a:rPr>
              <a:t>С дошкольного возраста воспитанники систематически участвуют </a:t>
            </a:r>
          </a:p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в конкурсах и </a:t>
            </a:r>
            <a:r>
              <a:rPr lang="ru-RU" i="1" dirty="0">
                <a:solidFill>
                  <a:srgbClr val="002060"/>
                </a:solidFill>
              </a:rPr>
              <a:t>фестивалях </a:t>
            </a:r>
            <a:r>
              <a:rPr lang="ru-RU" i="1" dirty="0" smtClean="0">
                <a:solidFill>
                  <a:srgbClr val="002060"/>
                </a:solidFill>
              </a:rPr>
              <a:t>проектно-исследовательских работ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0097" y="-12035"/>
            <a:ext cx="2151903" cy="161193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968" y="-12035"/>
            <a:ext cx="2149241" cy="161193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38" b="21291"/>
          <a:stretch/>
        </p:blipFill>
        <p:spPr>
          <a:xfrm>
            <a:off x="5225549" y="0"/>
            <a:ext cx="1695516" cy="1599896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8" cstate="print">
            <a:lum bright="8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23"/>
          <a:stretch/>
        </p:blipFill>
        <p:spPr>
          <a:xfrm>
            <a:off x="7400108" y="-7595"/>
            <a:ext cx="2172649" cy="16030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44" y="2775470"/>
            <a:ext cx="12192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Среди проектов детского сада «МОРОЗКО», 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признанных </a:t>
            </a:r>
            <a:r>
              <a:rPr 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победителями за последние 3 года, </a:t>
            </a:r>
            <a:endParaRPr lang="ru-RU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можно выделить следующие: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- </a:t>
            </a:r>
            <a:r>
              <a:rPr lang="en-US" dirty="0" smtClean="0">
                <a:solidFill>
                  <a:srgbClr val="002060"/>
                </a:solidFill>
              </a:rPr>
              <a:t>III </a:t>
            </a:r>
            <a:r>
              <a:rPr lang="ru-RU" dirty="0" smtClean="0">
                <a:solidFill>
                  <a:srgbClr val="002060"/>
                </a:solidFill>
              </a:rPr>
              <a:t>Всероссийский фестиваль «НАУСТИМ», соревновательный блок «ВРЕМЯ ДЕТЯМ» - исследовательский проект «Научные забавы», диплом 2 степени.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- </a:t>
            </a:r>
            <a:r>
              <a:rPr lang="en-US" dirty="0" smtClean="0">
                <a:solidFill>
                  <a:srgbClr val="002060"/>
                </a:solidFill>
              </a:rPr>
              <a:t>XI</a:t>
            </a:r>
            <a:r>
              <a:rPr lang="ru-RU" dirty="0" smtClean="0">
                <a:solidFill>
                  <a:srgbClr val="002060"/>
                </a:solidFill>
              </a:rPr>
              <a:t> Федеральный научно-общественный конкурс «Восемь жемчужин дошкольного образования – 2024», диплом победителя в номинации «Современные образовательные технологии как инструмент реализации ФОП», исследовательский проект «Интеллектуальные ценности от поколения к поколению».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- </a:t>
            </a:r>
            <a:r>
              <a:rPr lang="en-US" dirty="0" smtClean="0">
                <a:solidFill>
                  <a:srgbClr val="002060"/>
                </a:solidFill>
              </a:rPr>
              <a:t>IY </a:t>
            </a:r>
            <a:r>
              <a:rPr lang="ru-RU" dirty="0" smtClean="0">
                <a:solidFill>
                  <a:srgbClr val="002060"/>
                </a:solidFill>
              </a:rPr>
              <a:t>Всероссийский фестиваль «НАУСТИМ», соревновательный блок «ВРЕМЯ ДЕТЯМ» – исследовательский проект «Калейдоскоп идей», диплом 1 степени.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- </a:t>
            </a:r>
            <a:r>
              <a:rPr lang="en-US" dirty="0" smtClean="0">
                <a:solidFill>
                  <a:srgbClr val="002060"/>
                </a:solidFill>
              </a:rPr>
              <a:t>Y </a:t>
            </a:r>
            <a:r>
              <a:rPr lang="ru-RU" dirty="0" smtClean="0">
                <a:solidFill>
                  <a:srgbClr val="002060"/>
                </a:solidFill>
              </a:rPr>
              <a:t>Всероссийский фестиваль «НАУСТИМ», соревновательный блок «ВРЕМЯ ДЕТЯМ» – исследовательский проект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«Что нам стоит дом построить!», диплом 1 степени.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74" y="0"/>
            <a:ext cx="2137399" cy="160304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0908635-2B19-40B7-9307-1049A58581C9}"/>
              </a:ext>
            </a:extLst>
          </p:cNvPr>
          <p:cNvSpPr/>
          <p:nvPr/>
        </p:nvSpPr>
        <p:spPr>
          <a:xfrm>
            <a:off x="7643" y="5937548"/>
            <a:ext cx="121843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dirty="0">
                <a:solidFill>
                  <a:srgbClr val="002060"/>
                </a:solidFill>
              </a:rPr>
              <a:t>Фестивали и конкурсы стимулируют творческую активность и исследовательское мышление, повышают квалификацию педагогов, транслируют передовой опыт, создают условия для внедрения современных технологий и методик в учебно-воспитательный процесс.</a:t>
            </a:r>
          </a:p>
        </p:txBody>
      </p:sp>
    </p:spTree>
    <p:extLst>
      <p:ext uri="{BB962C8B-B14F-4D97-AF65-F5344CB8AC3E}">
        <p14:creationId xmlns:p14="http://schemas.microsoft.com/office/powerpoint/2010/main" val="43182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2916</TotalTime>
  <Words>2347</Words>
  <Application>Microsoft Office PowerPoint</Application>
  <PresentationFormat>Широкоэкранный</PresentationFormat>
  <Paragraphs>215</Paragraphs>
  <Slides>18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quote-cjk-patch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ALFA</cp:lastModifiedBy>
  <cp:revision>317</cp:revision>
  <dcterms:created xsi:type="dcterms:W3CDTF">2024-08-29T02:50:42Z</dcterms:created>
  <dcterms:modified xsi:type="dcterms:W3CDTF">2026-04-02T14:38:44Z</dcterms:modified>
</cp:coreProperties>
</file>